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sldIdLst>
    <p:sldId id="274" r:id="rId2"/>
    <p:sldId id="281" r:id="rId3"/>
    <p:sldId id="275" r:id="rId4"/>
    <p:sldId id="277" r:id="rId5"/>
    <p:sldId id="270" r:id="rId6"/>
    <p:sldId id="276" r:id="rId7"/>
    <p:sldId id="278" r:id="rId8"/>
    <p:sldId id="260" r:id="rId9"/>
    <p:sldId id="269" r:id="rId10"/>
    <p:sldId id="261" r:id="rId11"/>
    <p:sldId id="258" r:id="rId12"/>
    <p:sldId id="273" r:id="rId13"/>
    <p:sldId id="264" r:id="rId14"/>
    <p:sldId id="266" r:id="rId15"/>
    <p:sldId id="280" r:id="rId16"/>
  </p:sldIdLst>
  <p:sldSz cx="9144000" cy="5143500" type="screen16x9"/>
  <p:notesSz cx="6797675" cy="9928225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7232" autoAdjust="0"/>
  </p:normalViewPr>
  <p:slideViewPr>
    <p:cSldViewPr>
      <p:cViewPr>
        <p:scale>
          <a:sx n="75" d="100"/>
          <a:sy n="75" d="100"/>
        </p:scale>
        <p:origin x="-1589" y="-638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5A9FEED-3427-4182-9FA2-1635CF7A300F}" type="datetimeFigureOut">
              <a:rPr lang="ru-RU" smtClean="0"/>
              <a:pPr/>
              <a:t>01.02.2023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15907"/>
            <a:ext cx="5438140" cy="446770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3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F5AB143-8054-4903-97F2-8DBDD49364C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24393540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err="1" smtClean="0"/>
              <a:t>Баланнсируются</a:t>
            </a:r>
            <a:endParaRPr lang="ru-RU" dirty="0" smtClean="0"/>
          </a:p>
          <a:p>
            <a:endParaRPr lang="ru-RU" dirty="0" smtClean="0"/>
          </a:p>
          <a:p>
            <a:r>
              <a:rPr lang="ru-RU" dirty="0" smtClean="0"/>
              <a:t>Информационное</a:t>
            </a:r>
            <a:r>
              <a:rPr lang="ru-RU" baseline="0" dirty="0" smtClean="0"/>
              <a:t> сообщение состоянии расчетов с бюджетов</a:t>
            </a:r>
          </a:p>
          <a:p>
            <a:r>
              <a:rPr lang="ru-RU" baseline="0" dirty="0" smtClean="0"/>
              <a:t>Разобраться</a:t>
            </a:r>
          </a:p>
          <a:p>
            <a:endParaRPr lang="ru-RU" dirty="0" smtClean="0"/>
          </a:p>
          <a:p>
            <a:r>
              <a:rPr lang="ru-RU" dirty="0" smtClean="0"/>
              <a:t>Нет давности</a:t>
            </a:r>
            <a:r>
              <a:rPr lang="ru-RU" baseline="0" dirty="0" smtClean="0"/>
              <a:t> по ЕНС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F5AB143-8054-4903-97F2-8DBDD49364C9}" type="slidenum">
              <a:rPr lang="ru-RU" smtClean="0"/>
              <a:pPr/>
              <a:t>3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22442467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 smtClean="0"/>
          </a:p>
          <a:p>
            <a:r>
              <a:rPr lang="ru-RU" dirty="0" smtClean="0"/>
              <a:t>Одно</a:t>
            </a:r>
            <a:r>
              <a:rPr lang="ru-RU" baseline="0" dirty="0" smtClean="0"/>
              <a:t> уведомление по всем налогам</a:t>
            </a:r>
          </a:p>
          <a:p>
            <a:r>
              <a:rPr lang="ru-RU" baseline="0" dirty="0" smtClean="0"/>
              <a:t>Например, по налогу на имущество  - на год</a:t>
            </a:r>
          </a:p>
          <a:p>
            <a:r>
              <a:rPr lang="ru-RU" baseline="0" dirty="0" smtClean="0"/>
              <a:t>Если ошибки- новое уведомление</a:t>
            </a:r>
          </a:p>
          <a:p>
            <a:r>
              <a:rPr lang="ru-RU" baseline="0" dirty="0" smtClean="0"/>
              <a:t>1С – </a:t>
            </a:r>
            <a:r>
              <a:rPr lang="ru-RU" baseline="0" dirty="0" err="1" smtClean="0"/>
              <a:t>доработа</a:t>
            </a:r>
            <a:endParaRPr lang="ru-RU" baseline="0" dirty="0" smtClean="0"/>
          </a:p>
          <a:p>
            <a:r>
              <a:rPr lang="ru-RU" dirty="0" smtClean="0"/>
              <a:t>Если бух </a:t>
            </a:r>
            <a:r>
              <a:rPr lang="ru-RU" dirty="0" err="1" smtClean="0"/>
              <a:t>прогрмам</a:t>
            </a:r>
            <a:r>
              <a:rPr lang="ru-RU" dirty="0" smtClean="0"/>
              <a:t> не </a:t>
            </a:r>
            <a:r>
              <a:rPr lang="ru-RU" dirty="0" err="1" smtClean="0"/>
              <a:t>доработ</a:t>
            </a:r>
            <a:r>
              <a:rPr lang="ru-RU" baseline="0" dirty="0" smtClean="0"/>
              <a:t> – заполняется в системе налог</a:t>
            </a:r>
            <a:endParaRPr lang="ru-RU" dirty="0" smtClean="0"/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F5AB143-8054-4903-97F2-8DBDD49364C9}" type="slidenum">
              <a:rPr lang="ru-RU" smtClean="0"/>
              <a:pPr/>
              <a:t>4</a:t>
            </a:fld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err="1" smtClean="0"/>
              <a:t>Баланнсируются</a:t>
            </a:r>
            <a:endParaRPr lang="ru-RU" dirty="0" smtClean="0"/>
          </a:p>
          <a:p>
            <a:endParaRPr lang="ru-RU" dirty="0" smtClean="0"/>
          </a:p>
          <a:p>
            <a:r>
              <a:rPr lang="ru-RU" dirty="0" smtClean="0"/>
              <a:t>Информационное</a:t>
            </a:r>
            <a:r>
              <a:rPr lang="ru-RU" baseline="0" dirty="0" smtClean="0"/>
              <a:t> сообщение состоянии расчетов с бюджетов</a:t>
            </a:r>
          </a:p>
          <a:p>
            <a:r>
              <a:rPr lang="ru-RU" baseline="0" dirty="0" smtClean="0"/>
              <a:t>Разобраться</a:t>
            </a:r>
          </a:p>
          <a:p>
            <a:endParaRPr lang="ru-RU" dirty="0" smtClean="0"/>
          </a:p>
          <a:p>
            <a:r>
              <a:rPr lang="ru-RU" dirty="0" smtClean="0"/>
              <a:t>Нет давности</a:t>
            </a:r>
            <a:r>
              <a:rPr lang="ru-RU" baseline="0" dirty="0" smtClean="0"/>
              <a:t> по ЕНС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F5AB143-8054-4903-97F2-8DBDD49364C9}" type="slidenum">
              <a:rPr lang="ru-RU" smtClean="0"/>
              <a:pPr/>
              <a:t>5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22442467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презентация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F5AB143-8054-4903-97F2-8DBDD49364C9}" type="slidenum">
              <a:rPr lang="ru-RU" smtClean="0"/>
              <a:pPr/>
              <a:t>8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79522250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однократный в течение месяца срок уплаты — не позднее 28-го числа. </a:t>
            </a:r>
          </a:p>
          <a:p>
            <a:r>
              <a:rPr lang="ru-RU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Январь:   за период с 1 по 22 января </a:t>
            </a:r>
          </a:p>
          <a:p>
            <a:r>
              <a:rPr lang="ru-RU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Февраль - ноябрь за период с 23-го числа прошлого месяца по 22-е число текущего месяца</a:t>
            </a:r>
          </a:p>
          <a:p>
            <a:r>
              <a:rPr lang="ru-RU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Декабрь: с 23-го числа прошлого месяца по 22-е число текущего месяца +за период с 23 по 31 декабря</a:t>
            </a:r>
          </a:p>
          <a:p>
            <a:r>
              <a:rPr lang="ru-RU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НДФЛ по року 09.01.2023г. – уплатить до 31.12.2022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F5AB143-8054-4903-97F2-8DBDD49364C9}" type="slidenum">
              <a:rPr lang="ru-RU" smtClean="0"/>
              <a:pPr/>
              <a:t>9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69912588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78C4F4-89BC-48A3-8D42-8C909256251B}" type="datetimeFigureOut">
              <a:rPr lang="ru-RU" smtClean="0"/>
              <a:pPr/>
              <a:t>01.02.2023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B1085C-0390-4F64-80AA-0D6B5B0B480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78C4F4-89BC-48A3-8D42-8C909256251B}" type="datetimeFigureOut">
              <a:rPr lang="ru-RU" smtClean="0"/>
              <a:pPr/>
              <a:t>01.02.2023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B1085C-0390-4F64-80AA-0D6B5B0B480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78C4F4-89BC-48A3-8D42-8C909256251B}" type="datetimeFigureOut">
              <a:rPr lang="ru-RU" smtClean="0"/>
              <a:pPr/>
              <a:t>01.02.2023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B1085C-0390-4F64-80AA-0D6B5B0B480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78C4F4-89BC-48A3-8D42-8C909256251B}" type="datetimeFigureOut">
              <a:rPr lang="ru-RU" smtClean="0"/>
              <a:pPr/>
              <a:t>01.02.2023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B1085C-0390-4F64-80AA-0D6B5B0B480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78C4F4-89BC-48A3-8D42-8C909256251B}" type="datetimeFigureOut">
              <a:rPr lang="ru-RU" smtClean="0"/>
              <a:pPr/>
              <a:t>01.02.2023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B1085C-0390-4F64-80AA-0D6B5B0B480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78C4F4-89BC-48A3-8D42-8C909256251B}" type="datetimeFigureOut">
              <a:rPr lang="ru-RU" smtClean="0"/>
              <a:pPr/>
              <a:t>01.02.2023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B1085C-0390-4F64-80AA-0D6B5B0B480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78C4F4-89BC-48A3-8D42-8C909256251B}" type="datetimeFigureOut">
              <a:rPr lang="ru-RU" smtClean="0"/>
              <a:pPr/>
              <a:t>01.02.2023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B1085C-0390-4F64-80AA-0D6B5B0B480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78C4F4-89BC-48A3-8D42-8C909256251B}" type="datetimeFigureOut">
              <a:rPr lang="ru-RU" smtClean="0"/>
              <a:pPr/>
              <a:t>01.02.2023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B1085C-0390-4F64-80AA-0D6B5B0B480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78C4F4-89BC-48A3-8D42-8C909256251B}" type="datetimeFigureOut">
              <a:rPr lang="ru-RU" smtClean="0"/>
              <a:pPr/>
              <a:t>01.02.2023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B1085C-0390-4F64-80AA-0D6B5B0B480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78C4F4-89BC-48A3-8D42-8C909256251B}" type="datetimeFigureOut">
              <a:rPr lang="ru-RU" smtClean="0"/>
              <a:pPr/>
              <a:t>01.02.2023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B1085C-0390-4F64-80AA-0D6B5B0B480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78C4F4-89BC-48A3-8D42-8C909256251B}" type="datetimeFigureOut">
              <a:rPr lang="ru-RU" smtClean="0"/>
              <a:pPr/>
              <a:t>01.02.2023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B1085C-0390-4F64-80AA-0D6B5B0B480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78C4F4-89BC-48A3-8D42-8C909256251B}" type="datetimeFigureOut">
              <a:rPr lang="ru-RU" smtClean="0"/>
              <a:pPr/>
              <a:t>01.02.2023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2B1085C-0390-4F64-80AA-0D6B5B0B480D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9.png"/><Relationship Id="rId4" Type="http://schemas.openxmlformats.org/officeDocument/2006/relationships/image" Target="../media/image8.jpe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gi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/>
          <p:cNvSpPr txBox="1"/>
          <p:nvPr/>
        </p:nvSpPr>
        <p:spPr>
          <a:xfrm>
            <a:off x="4176464" y="1059582"/>
            <a:ext cx="4860032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b="1" cap="all" dirty="0" smtClean="0">
                <a:solidFill>
                  <a:srgbClr val="0070C0"/>
                </a:solidFill>
                <a:latin typeface="Century Gothic" pitchFamily="34" charset="0"/>
              </a:rPr>
              <a:t>О едином налоговом счете</a:t>
            </a:r>
            <a:endParaRPr lang="ru-RU" sz="4400" cap="all" dirty="0">
              <a:solidFill>
                <a:srgbClr val="0070C0"/>
              </a:solidFill>
              <a:latin typeface="Century Gothic" pitchFamily="34" charset="0"/>
            </a:endParaRPr>
          </a:p>
        </p:txBody>
      </p:sp>
      <p:sp>
        <p:nvSpPr>
          <p:cNvPr id="14" name="Подзаголовок 2">
            <a:extLst>
              <a:ext uri="{FF2B5EF4-FFF2-40B4-BE49-F238E27FC236}">
                <a16:creationId xmlns:a16="http://schemas.microsoft.com/office/drawing/2014/main" xmlns="" id="{1BDBC409-0982-4404-A51E-A2BEED29937B}"/>
              </a:ext>
            </a:extLst>
          </p:cNvPr>
          <p:cNvSpPr txBox="1">
            <a:spLocks/>
          </p:cNvSpPr>
          <p:nvPr/>
        </p:nvSpPr>
        <p:spPr>
          <a:xfrm>
            <a:off x="3805591" y="3659304"/>
            <a:ext cx="5302913" cy="92867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5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1" i="1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Century Gothic" pitchFamily="34" charset="0"/>
              </a:rPr>
              <a:t>СОКОЛОВА Оксана Николаевна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5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0" i="1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Century Gothic" pitchFamily="34" charset="0"/>
              </a:rPr>
              <a:t>Начальник управления налоговой политики и доходов Департамента финансов Вологодской области</a:t>
            </a:r>
            <a:endParaRPr kumimoji="0" lang="ru-RU" sz="1400" b="0" i="1" u="none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Century Gothic" pitchFamily="34" charset="0"/>
            </a:endParaRPr>
          </a:p>
        </p:txBody>
      </p:sp>
      <p:pic>
        <p:nvPicPr>
          <p:cNvPr id="1026" name="Picture 2" descr="E:\Screenshot 2023-01-31 at 12-29-24 Единый налоговый счет (ЕНС).png"/>
          <p:cNvPicPr>
            <a:picLocks noChangeAspect="1" noChangeArrowheads="1"/>
          </p:cNvPicPr>
          <p:nvPr/>
        </p:nvPicPr>
        <p:blipFill>
          <a:blip r:embed="rId2" cstate="print"/>
          <a:srcRect l="68429" t="15869" r="5662" b="13603"/>
          <a:stretch>
            <a:fillRect/>
          </a:stretch>
        </p:blipFill>
        <p:spPr bwMode="auto">
          <a:xfrm>
            <a:off x="-36512" y="-20538"/>
            <a:ext cx="3888432" cy="515965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0" y="0"/>
            <a:ext cx="9144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cap="all" dirty="0" err="1" smtClean="0">
                <a:solidFill>
                  <a:srgbClr val="C00000"/>
                </a:solidFill>
                <a:latin typeface="Century Gothic" pitchFamily="34" charset="0"/>
              </a:rPr>
              <a:t>Ндфл</a:t>
            </a:r>
            <a:r>
              <a:rPr lang="ru-RU" sz="2000" b="1" cap="all" dirty="0" smtClean="0">
                <a:solidFill>
                  <a:srgbClr val="C00000"/>
                </a:solidFill>
                <a:latin typeface="Century Gothic" pitchFamily="34" charset="0"/>
              </a:rPr>
              <a:t>: Изменение сроков представления декларации  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36512" y="555526"/>
            <a:ext cx="91440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b="1" dirty="0" smtClean="0">
                <a:latin typeface="Century Gothic" pitchFamily="34" charset="0"/>
              </a:rPr>
              <a:t>Срок представления отчетности </a:t>
            </a:r>
            <a:r>
              <a:rPr kumimoji="0" lang="ru-RU" sz="2000" b="1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entury Gothic" pitchFamily="34" charset="0"/>
                <a:ea typeface="Times New Roman" pitchFamily="18" charset="0"/>
                <a:cs typeface="Arial" pitchFamily="34" charset="0"/>
              </a:rPr>
              <a:t>с 1 января 2023 года:</a:t>
            </a:r>
          </a:p>
        </p:txBody>
      </p:sp>
      <p:sp>
        <p:nvSpPr>
          <p:cNvPr id="8" name="Rectangle 2"/>
          <p:cNvSpPr>
            <a:spLocks noChangeArrowheads="1"/>
          </p:cNvSpPr>
          <p:nvPr/>
        </p:nvSpPr>
        <p:spPr bwMode="auto">
          <a:xfrm>
            <a:off x="87577" y="2787774"/>
            <a:ext cx="5924583" cy="707886"/>
          </a:xfrm>
          <a:prstGeom prst="rect">
            <a:avLst/>
          </a:prstGeom>
          <a:solidFill>
            <a:srgbClr val="C00000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just" fontAlgn="base">
              <a:spcBef>
                <a:spcPct val="0"/>
              </a:spcBef>
              <a:spcAft>
                <a:spcPct val="0"/>
              </a:spcAft>
            </a:pPr>
            <a:r>
              <a:rPr kumimoji="0" lang="ru-RU" sz="2000" b="1" i="1" u="none" strike="noStrike" cap="all" normalizeH="0" dirty="0" smtClean="0">
                <a:ln>
                  <a:noFill/>
                </a:ln>
                <a:solidFill>
                  <a:schemeClr val="bg1"/>
                </a:solidFill>
                <a:effectLst/>
                <a:latin typeface="Century Gothic" pitchFamily="34" charset="0"/>
                <a:ea typeface="Times New Roman" pitchFamily="18" charset="0"/>
                <a:cs typeface="Arial" pitchFamily="34" charset="0"/>
              </a:rPr>
              <a:t>подлежат отражению </a:t>
            </a:r>
            <a:r>
              <a:rPr kumimoji="0" lang="ru-RU" sz="2000" b="1" i="1" u="none" strike="noStrike" normalizeH="0" dirty="0" smtClean="0">
                <a:ln>
                  <a:noFill/>
                </a:ln>
                <a:solidFill>
                  <a:schemeClr val="bg1"/>
                </a:solidFill>
                <a:effectLst/>
                <a:latin typeface="Century Gothic" pitchFamily="34" charset="0"/>
                <a:ea typeface="Times New Roman" pitchFamily="18" charset="0"/>
                <a:cs typeface="Arial" pitchFamily="34" charset="0"/>
              </a:rPr>
              <a:t>в</a:t>
            </a:r>
            <a:r>
              <a:rPr kumimoji="0" lang="ru-RU" sz="2000" b="1" i="1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Century Gothic" pitchFamily="34" charset="0"/>
                <a:ea typeface="Times New Roman" pitchFamily="18" charset="0"/>
                <a:cs typeface="Arial" pitchFamily="34" charset="0"/>
              </a:rPr>
              <a:t> расчете 6-НДФЛ </a:t>
            </a:r>
          </a:p>
          <a:p>
            <a:pPr lvl="0" algn="just" fontAlgn="base">
              <a:spcBef>
                <a:spcPct val="0"/>
              </a:spcBef>
              <a:spcAft>
                <a:spcPct val="0"/>
              </a:spcAft>
            </a:pPr>
            <a:r>
              <a:rPr kumimoji="0" lang="ru-RU" sz="2000" b="1" i="1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Century Gothic" pitchFamily="34" charset="0"/>
                <a:ea typeface="Times New Roman" pitchFamily="18" charset="0"/>
                <a:cs typeface="Arial" pitchFamily="34" charset="0"/>
              </a:rPr>
              <a:t>удержанные суммы НДФЛ в период:</a:t>
            </a:r>
            <a:endParaRPr kumimoji="0" lang="ru-RU" sz="2800" b="0" i="1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Century Gothic" pitchFamily="34" charset="0"/>
              <a:cs typeface="Arial" pitchFamily="34" charset="0"/>
            </a:endParaRPr>
          </a:p>
        </p:txBody>
      </p:sp>
      <p:pic>
        <p:nvPicPr>
          <p:cNvPr id="9" name="Picture 3" descr="E:\151677281961f77ecbc745e.jp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 l="38100" t="4802" r="37567"/>
          <a:stretch>
            <a:fillRect/>
          </a:stretch>
        </p:blipFill>
        <p:spPr bwMode="auto">
          <a:xfrm>
            <a:off x="-36512" y="3579862"/>
            <a:ext cx="648072" cy="1427484"/>
          </a:xfrm>
          <a:prstGeom prst="rect">
            <a:avLst/>
          </a:prstGeom>
          <a:noFill/>
        </p:spPr>
      </p:pic>
      <p:sp>
        <p:nvSpPr>
          <p:cNvPr id="10" name="Rectangle 1"/>
          <p:cNvSpPr>
            <a:spLocks noChangeArrowheads="1"/>
          </p:cNvSpPr>
          <p:nvPr/>
        </p:nvSpPr>
        <p:spPr bwMode="auto">
          <a:xfrm>
            <a:off x="539552" y="3507854"/>
            <a:ext cx="8567936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q"/>
              <a:tabLst>
                <a:tab pos="342900" algn="l"/>
              </a:tabLst>
            </a:pPr>
            <a:r>
              <a:rPr lang="ru-RU" sz="2000" dirty="0">
                <a:latin typeface="Century Gothic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Century Gothic" pitchFamily="34" charset="0"/>
                <a:ea typeface="Times New Roman" pitchFamily="18" charset="0"/>
                <a:cs typeface="Arial" pitchFamily="34" charset="0"/>
              </a:rPr>
              <a:t>за 1</a:t>
            </a:r>
            <a:r>
              <a:rPr lang="ru-RU" sz="2000" b="1" dirty="0" smtClean="0">
                <a:solidFill>
                  <a:srgbClr val="0070C0"/>
                </a:solidFill>
                <a:latin typeface="Century Gothic" pitchFamily="34" charset="0"/>
                <a:ea typeface="Times New Roman" pitchFamily="18" charset="0"/>
                <a:cs typeface="Arial" pitchFamily="34" charset="0"/>
              </a:rPr>
              <a:t>-ый квартал </a:t>
            </a:r>
            <a:r>
              <a:rPr lang="ru-RU" sz="2000" dirty="0" smtClean="0">
                <a:latin typeface="Century Gothic" pitchFamily="34" charset="0"/>
                <a:ea typeface="Times New Roman" pitchFamily="18" charset="0"/>
                <a:cs typeface="Arial" pitchFamily="34" charset="0"/>
              </a:rPr>
              <a:t>– с 1 января по 22 марта включительно</a:t>
            </a:r>
            <a:endParaRPr kumimoji="0" lang="ru-RU" sz="2000" i="0" u="none" strike="noStrike" cap="none" normalizeH="0" baseline="0" dirty="0" smtClean="0">
              <a:ln>
                <a:noFill/>
              </a:ln>
              <a:effectLst/>
              <a:latin typeface="Century Gothic" pitchFamily="34" charset="0"/>
              <a:cs typeface="Arial" pitchFamily="34" charset="0"/>
            </a:endParaRPr>
          </a:p>
        </p:txBody>
      </p:sp>
      <p:sp>
        <p:nvSpPr>
          <p:cNvPr id="11" name="Rectangle 1"/>
          <p:cNvSpPr>
            <a:spLocks noChangeArrowheads="1"/>
          </p:cNvSpPr>
          <p:nvPr/>
        </p:nvSpPr>
        <p:spPr bwMode="auto">
          <a:xfrm>
            <a:off x="539552" y="3899832"/>
            <a:ext cx="8567936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q"/>
              <a:tabLst>
                <a:tab pos="342900" algn="l"/>
              </a:tabLst>
            </a:pPr>
            <a:r>
              <a:rPr lang="ru-RU" sz="2000" dirty="0">
                <a:latin typeface="Century Gothic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Century Gothic" pitchFamily="34" charset="0"/>
                <a:ea typeface="Times New Roman" pitchFamily="18" charset="0"/>
                <a:cs typeface="Arial" pitchFamily="34" charset="0"/>
              </a:rPr>
              <a:t>за полугодие</a:t>
            </a:r>
            <a:r>
              <a:rPr lang="ru-RU" sz="2000" b="1" dirty="0" smtClean="0">
                <a:solidFill>
                  <a:srgbClr val="0070C0"/>
                </a:solidFill>
                <a:latin typeface="Century Gothic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ru-RU" sz="2000" dirty="0" smtClean="0">
                <a:latin typeface="Century Gothic" pitchFamily="34" charset="0"/>
                <a:ea typeface="Times New Roman" pitchFamily="18" charset="0"/>
                <a:cs typeface="Arial" pitchFamily="34" charset="0"/>
              </a:rPr>
              <a:t>– с 1 января по 22 июня включительно</a:t>
            </a:r>
            <a:endParaRPr kumimoji="0" lang="ru-RU" sz="2000" i="0" u="none" strike="noStrike" cap="none" normalizeH="0" baseline="0" dirty="0" smtClean="0">
              <a:ln>
                <a:noFill/>
              </a:ln>
              <a:effectLst/>
              <a:latin typeface="Century Gothic" pitchFamily="34" charset="0"/>
              <a:cs typeface="Arial" pitchFamily="34" charset="0"/>
            </a:endParaRPr>
          </a:p>
        </p:txBody>
      </p:sp>
      <p:sp>
        <p:nvSpPr>
          <p:cNvPr id="12" name="Rectangle 1"/>
          <p:cNvSpPr>
            <a:spLocks noChangeArrowheads="1"/>
          </p:cNvSpPr>
          <p:nvPr/>
        </p:nvSpPr>
        <p:spPr bwMode="auto">
          <a:xfrm>
            <a:off x="539552" y="4331880"/>
            <a:ext cx="8567936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q"/>
              <a:tabLst>
                <a:tab pos="342900" algn="l"/>
              </a:tabLst>
            </a:pPr>
            <a:r>
              <a:rPr lang="ru-RU" sz="2000" dirty="0">
                <a:latin typeface="Century Gothic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Century Gothic" pitchFamily="34" charset="0"/>
                <a:ea typeface="Times New Roman" pitchFamily="18" charset="0"/>
                <a:cs typeface="Arial" pitchFamily="34" charset="0"/>
              </a:rPr>
              <a:t>за 9 месяцев</a:t>
            </a:r>
            <a:r>
              <a:rPr lang="ru-RU" sz="2000" b="1" dirty="0" smtClean="0">
                <a:solidFill>
                  <a:srgbClr val="0070C0"/>
                </a:solidFill>
                <a:latin typeface="Century Gothic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ru-RU" sz="2000" dirty="0" smtClean="0">
                <a:latin typeface="Century Gothic" pitchFamily="34" charset="0"/>
                <a:ea typeface="Times New Roman" pitchFamily="18" charset="0"/>
                <a:cs typeface="Arial" pitchFamily="34" charset="0"/>
              </a:rPr>
              <a:t>– с 1 января по 22 сентября включительно</a:t>
            </a:r>
            <a:endParaRPr kumimoji="0" lang="ru-RU" sz="2000" i="0" u="none" strike="noStrike" cap="none" normalizeH="0" baseline="0" dirty="0" smtClean="0">
              <a:ln>
                <a:noFill/>
              </a:ln>
              <a:effectLst/>
              <a:latin typeface="Century Gothic" pitchFamily="34" charset="0"/>
              <a:cs typeface="Arial" pitchFamily="34" charset="0"/>
            </a:endParaRPr>
          </a:p>
        </p:txBody>
      </p:sp>
      <p:sp>
        <p:nvSpPr>
          <p:cNvPr id="14" name="Rectangle 1"/>
          <p:cNvSpPr>
            <a:spLocks noChangeArrowheads="1"/>
          </p:cNvSpPr>
          <p:nvPr/>
        </p:nvSpPr>
        <p:spPr bwMode="auto">
          <a:xfrm>
            <a:off x="539552" y="4691920"/>
            <a:ext cx="8567936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q"/>
              <a:tabLst>
                <a:tab pos="342900" algn="l"/>
              </a:tabLst>
            </a:pPr>
            <a:r>
              <a:rPr lang="ru-RU" sz="2000" dirty="0">
                <a:latin typeface="Century Gothic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ru-RU" sz="2000" b="1" dirty="0" smtClean="0">
                <a:solidFill>
                  <a:srgbClr val="0070C0"/>
                </a:solidFill>
                <a:latin typeface="Century Gothic" pitchFamily="34" charset="0"/>
                <a:ea typeface="Times New Roman" pitchFamily="18" charset="0"/>
                <a:cs typeface="Arial" pitchFamily="34" charset="0"/>
              </a:rPr>
              <a:t>в годовом расчете </a:t>
            </a:r>
            <a:r>
              <a:rPr lang="ru-RU" sz="2000" dirty="0" smtClean="0">
                <a:latin typeface="Century Gothic" pitchFamily="34" charset="0"/>
                <a:ea typeface="Times New Roman" pitchFamily="18" charset="0"/>
                <a:cs typeface="Arial" pitchFamily="34" charset="0"/>
              </a:rPr>
              <a:t>– с 1 января по 31 декабря включительно</a:t>
            </a:r>
            <a:endParaRPr kumimoji="0" lang="ru-RU" sz="2000" i="0" u="none" strike="noStrike" cap="none" normalizeH="0" baseline="0" dirty="0" smtClean="0">
              <a:ln>
                <a:noFill/>
              </a:ln>
              <a:effectLst/>
              <a:latin typeface="Century Gothic" pitchFamily="34" charset="0"/>
              <a:cs typeface="Arial" pitchFamily="34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683568" y="1248311"/>
            <a:ext cx="4896544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entury Gothic" pitchFamily="34" charset="0"/>
                <a:ea typeface="Times New Roman" pitchFamily="18" charset="0"/>
                <a:cs typeface="Arial" pitchFamily="34" charset="0"/>
              </a:rPr>
              <a:t>за 1 квартал, полугодие, 9 месяцев – не позднее</a:t>
            </a:r>
            <a:r>
              <a:rPr kumimoji="0" lang="ru-RU" sz="20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Century Gothic" pitchFamily="34" charset="0"/>
                <a:ea typeface="Times New Roman" pitchFamily="18" charset="0"/>
                <a:cs typeface="Arial" pitchFamily="34" charset="0"/>
              </a:rPr>
              <a:t> 25 числа, следующего за отчетным периодом </a:t>
            </a:r>
            <a:r>
              <a:rPr kumimoji="0" lang="ru-RU" sz="2000" b="1" i="0" u="none" strike="noStrike" cap="none" normalizeH="0" dirty="0" smtClean="0">
                <a:ln>
                  <a:noFill/>
                </a:ln>
                <a:solidFill>
                  <a:srgbClr val="C00000"/>
                </a:solidFill>
                <a:effectLst/>
                <a:latin typeface="Century Gothic" pitchFamily="34" charset="0"/>
                <a:ea typeface="Times New Roman" pitchFamily="18" charset="0"/>
                <a:cs typeface="Arial" pitchFamily="34" charset="0"/>
              </a:rPr>
              <a:t>(25 апреля, 25 июля, 25 октября)</a:t>
            </a:r>
            <a:endParaRPr lang="ru-RU" sz="2000" b="1" dirty="0">
              <a:solidFill>
                <a:srgbClr val="C00000"/>
              </a:solidFill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6373216" y="1359808"/>
            <a:ext cx="295131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entury Gothic" pitchFamily="34" charset="0"/>
                <a:ea typeface="Times New Roman" pitchFamily="18" charset="0"/>
                <a:cs typeface="Arial" pitchFamily="34" charset="0"/>
              </a:rPr>
              <a:t>за год –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entury Gothic" pitchFamily="34" charset="0"/>
                <a:ea typeface="Times New Roman" pitchFamily="18" charset="0"/>
                <a:cs typeface="Arial" pitchFamily="34" charset="0"/>
              </a:rPr>
              <a:t>не позднее</a:t>
            </a:r>
            <a:r>
              <a:rPr kumimoji="0" lang="ru-RU" sz="2000" b="1" i="0" u="none" strike="noStrike" cap="none" normalizeH="0" dirty="0" smtClean="0">
                <a:ln>
                  <a:noFill/>
                </a:ln>
                <a:solidFill>
                  <a:srgbClr val="C00000"/>
                </a:solidFill>
                <a:effectLst/>
                <a:latin typeface="Century Gothic" pitchFamily="34" charset="0"/>
                <a:ea typeface="Times New Roman" pitchFamily="18" charset="0"/>
                <a:cs typeface="Arial" pitchFamily="34" charset="0"/>
              </a:rPr>
              <a:t> 25 февраля</a:t>
            </a:r>
            <a:endParaRPr lang="ru-RU" sz="2000" b="1" dirty="0">
              <a:solidFill>
                <a:srgbClr val="C00000"/>
              </a:solidFill>
            </a:endParaRPr>
          </a:p>
        </p:txBody>
      </p:sp>
      <p:pic>
        <p:nvPicPr>
          <p:cNvPr id="18" name="Picture 3" descr="E:\1502071079_56540-6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496" y="987574"/>
            <a:ext cx="836006" cy="720080"/>
          </a:xfrm>
          <a:prstGeom prst="rect">
            <a:avLst/>
          </a:prstGeom>
          <a:noFill/>
        </p:spPr>
      </p:pic>
      <p:pic>
        <p:nvPicPr>
          <p:cNvPr id="19" name="Picture 3" descr="E:\1502071079_56540-6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608202" y="987574"/>
            <a:ext cx="836006" cy="72008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0" y="0"/>
            <a:ext cx="9144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cap="all" dirty="0" smtClean="0">
                <a:solidFill>
                  <a:srgbClr val="C00000"/>
                </a:solidFill>
                <a:latin typeface="Century Gothic" pitchFamily="34" charset="0"/>
              </a:rPr>
              <a:t>Зачет денежных средств, формирующих положительное сальдо единого налогового счета </a:t>
            </a:r>
          </a:p>
        </p:txBody>
      </p:sp>
      <p:sp>
        <p:nvSpPr>
          <p:cNvPr id="12" name="Rectangle 1"/>
          <p:cNvSpPr>
            <a:spLocks noChangeArrowheads="1"/>
          </p:cNvSpPr>
          <p:nvPr/>
        </p:nvSpPr>
        <p:spPr bwMode="auto">
          <a:xfrm>
            <a:off x="35496" y="773291"/>
            <a:ext cx="3816424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tabLst>
                <a:tab pos="342900" algn="l"/>
              </a:tabLst>
            </a:pPr>
            <a:r>
              <a:rPr kumimoji="0" lang="ru-RU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entury Gothic" pitchFamily="34" charset="0"/>
                <a:ea typeface="Times New Roman" pitchFamily="18" charset="0"/>
                <a:cs typeface="Times New Roman" pitchFamily="18" charset="0"/>
              </a:rPr>
              <a:t>«зачет (возврат) сумм излишне уплаченных налогов»</a:t>
            </a:r>
            <a:endParaRPr kumimoji="0" lang="ru-RU" b="0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entury Gothic" pitchFamily="34" charset="0"/>
              <a:cs typeface="Arial" pitchFamily="34" charset="0"/>
            </a:endParaRPr>
          </a:p>
        </p:txBody>
      </p:sp>
      <p:sp>
        <p:nvSpPr>
          <p:cNvPr id="15362" name="Rectangle 2"/>
          <p:cNvSpPr>
            <a:spLocks noChangeArrowheads="1"/>
          </p:cNvSpPr>
          <p:nvPr/>
        </p:nvSpPr>
        <p:spPr bwMode="auto">
          <a:xfrm>
            <a:off x="179512" y="2787774"/>
            <a:ext cx="6768752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q"/>
              <a:tabLst>
                <a:tab pos="342900" algn="l"/>
              </a:tabLst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entury Gothic" pitchFamily="34" charset="0"/>
                <a:ea typeface="Times New Roman" pitchFamily="18" charset="0"/>
                <a:cs typeface="Times New Roman" pitchFamily="18" charset="0"/>
              </a:rPr>
              <a:t> оставить сумму на едином налоговом счете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entury Gothic" pitchFamily="34" charset="0"/>
              <a:cs typeface="Arial" pitchFamily="34" charset="0"/>
            </a:endParaRPr>
          </a:p>
        </p:txBody>
      </p:sp>
      <p:sp>
        <p:nvSpPr>
          <p:cNvPr id="14" name="Rectangle 2"/>
          <p:cNvSpPr>
            <a:spLocks noChangeArrowheads="1"/>
          </p:cNvSpPr>
          <p:nvPr/>
        </p:nvSpPr>
        <p:spPr bwMode="auto">
          <a:xfrm>
            <a:off x="107505" y="1935872"/>
            <a:ext cx="8856983" cy="707886"/>
          </a:xfrm>
          <a:prstGeom prst="rect">
            <a:avLst/>
          </a:prstGeom>
          <a:solidFill>
            <a:srgbClr val="C00000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1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Century Gothic" pitchFamily="34" charset="0"/>
                <a:ea typeface="Times New Roman" pitchFamily="18" charset="0"/>
                <a:cs typeface="Arial" pitchFamily="34" charset="0"/>
              </a:rPr>
              <a:t>Налогоплательщик вправе распорядиться </a:t>
            </a:r>
            <a:r>
              <a:rPr kumimoji="0" lang="ru-RU" sz="2000" b="1" i="1" u="none" strike="noStrike" cap="all" normalizeH="0" dirty="0" smtClean="0">
                <a:ln>
                  <a:noFill/>
                </a:ln>
                <a:solidFill>
                  <a:schemeClr val="bg1"/>
                </a:solidFill>
                <a:effectLst/>
                <a:latin typeface="Century Gothic" pitchFamily="34" charset="0"/>
                <a:ea typeface="Times New Roman" pitchFamily="18" charset="0"/>
                <a:cs typeface="Arial" pitchFamily="34" charset="0"/>
              </a:rPr>
              <a:t>положительным сальдо</a:t>
            </a:r>
            <a:r>
              <a:rPr kumimoji="0" lang="ru-RU" sz="2000" b="1" i="1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Century Gothic" pitchFamily="34" charset="0"/>
                <a:ea typeface="Times New Roman" pitchFamily="18" charset="0"/>
                <a:cs typeface="Arial" pitchFamily="34" charset="0"/>
              </a:rPr>
              <a:t>:</a:t>
            </a:r>
            <a:endParaRPr kumimoji="0" lang="ru-RU" sz="2800" b="0" i="1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Century Gothic" pitchFamily="34" charset="0"/>
              <a:cs typeface="Arial" pitchFamily="34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251520" y="4299942"/>
            <a:ext cx="885698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 fontAlgn="base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q"/>
              <a:tabLst>
                <a:tab pos="342900" algn="l"/>
              </a:tabLst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entury Gothic" pitchFamily="34" charset="0"/>
                <a:ea typeface="Times New Roman" pitchFamily="18" charset="0"/>
                <a:cs typeface="Arial" pitchFamily="34" charset="0"/>
              </a:rPr>
              <a:t> уплатить налоги, сборы, страховые взносы, пени, штрафы, проценты за другое лицо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entury Gothic" pitchFamily="34" charset="0"/>
              <a:cs typeface="Arial" pitchFamily="34" charset="0"/>
            </a:endParaRPr>
          </a:p>
        </p:txBody>
      </p:sp>
      <p:sp>
        <p:nvSpPr>
          <p:cNvPr id="20" name="Rectangle 2"/>
          <p:cNvSpPr>
            <a:spLocks noChangeArrowheads="1"/>
          </p:cNvSpPr>
          <p:nvPr/>
        </p:nvSpPr>
        <p:spPr bwMode="auto">
          <a:xfrm>
            <a:off x="179512" y="3291830"/>
            <a:ext cx="8856984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q"/>
              <a:tabLst>
                <a:tab pos="342900" algn="l"/>
              </a:tabLst>
            </a:pPr>
            <a:r>
              <a:rPr lang="ru-RU" sz="2000" dirty="0" smtClean="0">
                <a:latin typeface="Century Gothic" pitchFamily="34" charset="0"/>
                <a:ea typeface="Times New Roman" pitchFamily="18" charset="0"/>
                <a:cs typeface="Times New Roman" pitchFamily="18" charset="0"/>
              </a:rPr>
              <a:t> з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entury Gothic" pitchFamily="34" charset="0"/>
                <a:ea typeface="Times New Roman" pitchFamily="18" charset="0"/>
                <a:cs typeface="Times New Roman" pitchFamily="18" charset="0"/>
              </a:rPr>
              <a:t>ачесть сумму в счет отдельных платежей (по заявлению)</a:t>
            </a:r>
          </a:p>
        </p:txBody>
      </p:sp>
      <p:sp>
        <p:nvSpPr>
          <p:cNvPr id="21" name="Прямоугольник 20"/>
          <p:cNvSpPr/>
          <p:nvPr/>
        </p:nvSpPr>
        <p:spPr>
          <a:xfrm>
            <a:off x="179512" y="3795886"/>
            <a:ext cx="4427815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q"/>
              <a:tabLst>
                <a:tab pos="342900" algn="l"/>
              </a:tabLst>
            </a:pPr>
            <a:r>
              <a:rPr lang="ru-RU" sz="2000" dirty="0" smtClean="0">
                <a:latin typeface="Century Gothic" pitchFamily="34" charset="0"/>
                <a:ea typeface="Times New Roman" pitchFamily="18" charset="0"/>
                <a:cs typeface="Times New Roman" pitchFamily="18" charset="0"/>
              </a:rPr>
              <a:t> в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entury Gothic" pitchFamily="34" charset="0"/>
                <a:ea typeface="Times New Roman" pitchFamily="18" charset="0"/>
                <a:cs typeface="Times New Roman" pitchFamily="18" charset="0"/>
              </a:rPr>
              <a:t>ернуть сумму (по заявлению)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entury Gothic" pitchFamily="34" charset="0"/>
              <a:cs typeface="Arial" pitchFamily="34" charset="0"/>
            </a:endParaRPr>
          </a:p>
        </p:txBody>
      </p:sp>
      <p:sp>
        <p:nvSpPr>
          <p:cNvPr id="22" name="Rectangle 1"/>
          <p:cNvSpPr>
            <a:spLocks noChangeArrowheads="1"/>
          </p:cNvSpPr>
          <p:nvPr/>
        </p:nvSpPr>
        <p:spPr bwMode="auto">
          <a:xfrm>
            <a:off x="4716016" y="651341"/>
            <a:ext cx="4464496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tabLst>
                <a:tab pos="342900" algn="l"/>
              </a:tabLst>
            </a:pPr>
            <a:r>
              <a:rPr kumimoji="0" lang="ru-RU" i="1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Century Gothic" pitchFamily="34" charset="0"/>
                <a:ea typeface="Times New Roman" pitchFamily="18" charset="0"/>
                <a:cs typeface="Times New Roman" pitchFamily="18" charset="0"/>
              </a:rPr>
              <a:t>«распоряжение суммой денежных средств, формирующей положительное сальдо единого налогового счета» </a:t>
            </a:r>
            <a:endParaRPr kumimoji="0" lang="ru-RU" i="1" u="none" strike="noStrike" cap="none" normalizeH="0" baseline="0" dirty="0" smtClean="0">
              <a:ln>
                <a:noFill/>
              </a:ln>
              <a:solidFill>
                <a:srgbClr val="0070C0"/>
              </a:solidFill>
              <a:effectLst/>
              <a:latin typeface="Century Gothic" pitchFamily="34" charset="0"/>
              <a:cs typeface="Arial" pitchFamily="34" charset="0"/>
            </a:endParaRPr>
          </a:p>
        </p:txBody>
      </p:sp>
      <p:cxnSp>
        <p:nvCxnSpPr>
          <p:cNvPr id="24" name="Прямая соединительная линия 23"/>
          <p:cNvCxnSpPr/>
          <p:nvPr/>
        </p:nvCxnSpPr>
        <p:spPr>
          <a:xfrm>
            <a:off x="539552" y="699542"/>
            <a:ext cx="2160240" cy="792088"/>
          </a:xfrm>
          <a:prstGeom prst="line">
            <a:avLst/>
          </a:prstGeom>
          <a:ln w="2222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единительная линия 24"/>
          <p:cNvCxnSpPr/>
          <p:nvPr/>
        </p:nvCxnSpPr>
        <p:spPr>
          <a:xfrm flipV="1">
            <a:off x="611560" y="699542"/>
            <a:ext cx="1944216" cy="864096"/>
          </a:xfrm>
          <a:prstGeom prst="line">
            <a:avLst/>
          </a:prstGeom>
          <a:ln w="2222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Стрелка вправо 27"/>
          <p:cNvSpPr/>
          <p:nvPr/>
        </p:nvSpPr>
        <p:spPr>
          <a:xfrm>
            <a:off x="3995936" y="915566"/>
            <a:ext cx="648072" cy="432048"/>
          </a:xfrm>
          <a:prstGeom prst="rightArrow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9" name="Rectangle 1"/>
          <p:cNvSpPr>
            <a:spLocks noChangeArrowheads="1"/>
          </p:cNvSpPr>
          <p:nvPr/>
        </p:nvSpPr>
        <p:spPr bwMode="auto">
          <a:xfrm>
            <a:off x="4914860" y="1600219"/>
            <a:ext cx="4193644" cy="1477328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dirty="0" smtClean="0">
                <a:latin typeface="Century Gothic" pitchFamily="34" charset="0"/>
              </a:rPr>
              <a:t>- </a:t>
            </a:r>
            <a:r>
              <a:rPr lang="ru-RU" b="1" cap="all" dirty="0" smtClean="0">
                <a:solidFill>
                  <a:srgbClr val="C00000"/>
                </a:solidFill>
                <a:latin typeface="Century Gothic" pitchFamily="34" charset="0"/>
              </a:rPr>
              <a:t>определяет</a:t>
            </a:r>
            <a:r>
              <a:rPr lang="ru-RU" dirty="0" smtClean="0">
                <a:latin typeface="Century Gothic" pitchFamily="34" charset="0"/>
              </a:rPr>
              <a:t> принадлежность денежных средств к источнику доходов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dirty="0" smtClean="0">
                <a:latin typeface="Century Gothic" pitchFamily="34" charset="0"/>
              </a:rPr>
              <a:t>- </a:t>
            </a:r>
            <a:r>
              <a:rPr lang="ru-RU" b="1" cap="all" dirty="0" smtClean="0">
                <a:solidFill>
                  <a:srgbClr val="C00000"/>
                </a:solidFill>
                <a:latin typeface="Century Gothic" pitchFamily="34" charset="0"/>
              </a:rPr>
              <a:t>обеспечивает</a:t>
            </a:r>
            <a:r>
              <a:rPr lang="ru-RU" dirty="0" smtClean="0">
                <a:latin typeface="Century Gothic" pitchFamily="34" charset="0"/>
              </a:rPr>
              <a:t> зачисление денежных средств на ЕНС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0" y="0"/>
            <a:ext cx="91440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 fontAlgn="base">
              <a:spcBef>
                <a:spcPct val="0"/>
              </a:spcBef>
              <a:spcAft>
                <a:spcPct val="0"/>
              </a:spcAft>
            </a:pPr>
            <a:r>
              <a:rPr lang="ru-RU" sz="2000" b="1" cap="all" dirty="0" smtClean="0">
                <a:solidFill>
                  <a:srgbClr val="C00000"/>
                </a:solidFill>
                <a:latin typeface="Century Gothic" pitchFamily="34" charset="0"/>
              </a:rPr>
              <a:t>2023 год – переходный период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1012808" y="1059582"/>
            <a:ext cx="276710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b="1" i="1" cap="all" dirty="0" smtClean="0">
                <a:latin typeface="Century Gothic" pitchFamily="34" charset="0"/>
              </a:rPr>
              <a:t>Налогоплательщик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0" y="1404521"/>
            <a:ext cx="4716016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dirty="0" smtClean="0">
                <a:latin typeface="Century Gothic" pitchFamily="34" charset="0"/>
              </a:rPr>
              <a:t>- </a:t>
            </a:r>
            <a:r>
              <a:rPr lang="ru-RU" b="1" cap="all" dirty="0" smtClean="0">
                <a:solidFill>
                  <a:srgbClr val="C00000"/>
                </a:solidFill>
                <a:latin typeface="Century Gothic" pitchFamily="34" charset="0"/>
              </a:rPr>
              <a:t>оформляет</a:t>
            </a:r>
            <a:r>
              <a:rPr lang="ru-RU" dirty="0" smtClean="0">
                <a:latin typeface="Century Gothic" pitchFamily="34" charset="0"/>
              </a:rPr>
              <a:t> распоряжения по каждому налогу, авансовому платежу по налогу, страховым взносам и каждому ОКТМО</a:t>
            </a: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dirty="0" smtClean="0">
                <a:latin typeface="Century Gothic" pitchFamily="34" charset="0"/>
              </a:rPr>
              <a:t>- </a:t>
            </a:r>
            <a:r>
              <a:rPr lang="ru-RU" b="1" cap="all" dirty="0" smtClean="0">
                <a:solidFill>
                  <a:srgbClr val="C00000"/>
                </a:solidFill>
                <a:latin typeface="Century Gothic" pitchFamily="34" charset="0"/>
              </a:rPr>
              <a:t>направляет</a:t>
            </a:r>
            <a:r>
              <a:rPr lang="ru-RU" dirty="0" smtClean="0">
                <a:latin typeface="Century Gothic" pitchFamily="34" charset="0"/>
              </a:rPr>
              <a:t> </a:t>
            </a:r>
            <a:r>
              <a:rPr lang="ru-RU" dirty="0" smtClean="0">
                <a:latin typeface="Century Gothic" pitchFamily="34" charset="0"/>
              </a:rPr>
              <a:t>уведомление в виде р</a:t>
            </a:r>
            <a:r>
              <a:rPr lang="ru-RU" dirty="0" smtClean="0">
                <a:latin typeface="Century Gothic" pitchFamily="34" charset="0"/>
              </a:rPr>
              <a:t>аспоряжения </a:t>
            </a:r>
            <a:r>
              <a:rPr lang="ru-RU" dirty="0" smtClean="0">
                <a:latin typeface="Century Gothic" pitchFamily="34" charset="0"/>
              </a:rPr>
              <a:t>в банк 25 числа каждого месяца 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35496" y="359247"/>
            <a:ext cx="316835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latin typeface="Century Gothic" pitchFamily="34" charset="0"/>
                <a:cs typeface="Arial" pitchFamily="34" charset="0"/>
              </a:rPr>
              <a:t>уведомление об исчисленных налогах</a:t>
            </a:r>
            <a:endParaRPr lang="ru-RU" sz="2000" b="1" dirty="0">
              <a:solidFill>
                <a:srgbClr val="C00000"/>
              </a:solidFill>
            </a:endParaRPr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>
            <a:off x="467544" y="347053"/>
            <a:ext cx="2160240" cy="792088"/>
          </a:xfrm>
          <a:prstGeom prst="line">
            <a:avLst/>
          </a:prstGeom>
          <a:ln w="22225">
            <a:solidFill>
              <a:srgbClr val="C0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/>
          <p:cNvCxnSpPr/>
          <p:nvPr/>
        </p:nvCxnSpPr>
        <p:spPr>
          <a:xfrm flipV="1">
            <a:off x="539552" y="347053"/>
            <a:ext cx="1944216" cy="864096"/>
          </a:xfrm>
          <a:prstGeom prst="line">
            <a:avLst/>
          </a:prstGeom>
          <a:ln w="22225">
            <a:solidFill>
              <a:srgbClr val="C0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Прямоугольник 11"/>
          <p:cNvSpPr/>
          <p:nvPr/>
        </p:nvSpPr>
        <p:spPr>
          <a:xfrm>
            <a:off x="3851920" y="339502"/>
            <a:ext cx="54006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0070C0"/>
                </a:solidFill>
                <a:latin typeface="Century Gothic" pitchFamily="34" charset="0"/>
                <a:cs typeface="Arial" pitchFamily="34" charset="0"/>
              </a:rPr>
              <a:t>распоряжение на перевод денежных средств в уплату платежей</a:t>
            </a:r>
            <a:endParaRPr lang="ru-RU" sz="2000" b="1" dirty="0">
              <a:solidFill>
                <a:srgbClr val="0070C0"/>
              </a:solidFill>
            </a:endParaRPr>
          </a:p>
        </p:txBody>
      </p:sp>
      <p:sp>
        <p:nvSpPr>
          <p:cNvPr id="13" name="Стрелка вправо 12"/>
          <p:cNvSpPr/>
          <p:nvPr/>
        </p:nvSpPr>
        <p:spPr>
          <a:xfrm>
            <a:off x="3275856" y="491069"/>
            <a:ext cx="648072" cy="432048"/>
          </a:xfrm>
          <a:prstGeom prst="rightArrow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Прямоугольник 14"/>
          <p:cNvSpPr/>
          <p:nvPr/>
        </p:nvSpPr>
        <p:spPr>
          <a:xfrm>
            <a:off x="5554172" y="1203598"/>
            <a:ext cx="254589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b="1" i="1" cap="all" dirty="0" smtClean="0">
                <a:latin typeface="Century Gothic" pitchFamily="34" charset="0"/>
              </a:rPr>
              <a:t>Налоговый орган</a:t>
            </a:r>
          </a:p>
        </p:txBody>
      </p:sp>
      <p:pic>
        <p:nvPicPr>
          <p:cNvPr id="20" name="Picture 3" descr="E:\1502071079_56540-6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7504" y="3723878"/>
            <a:ext cx="432048" cy="372137"/>
          </a:xfrm>
          <a:prstGeom prst="rect">
            <a:avLst/>
          </a:prstGeom>
          <a:noFill/>
        </p:spPr>
      </p:pic>
      <p:sp>
        <p:nvSpPr>
          <p:cNvPr id="21" name="Прямоугольник 20"/>
          <p:cNvSpPr/>
          <p:nvPr/>
        </p:nvSpPr>
        <p:spPr>
          <a:xfrm>
            <a:off x="35496" y="3363838"/>
            <a:ext cx="4320480" cy="369332"/>
          </a:xfrm>
          <a:prstGeom prst="rect">
            <a:avLst/>
          </a:prstGeom>
          <a:solidFill>
            <a:srgbClr val="C00000"/>
          </a:solidFill>
        </p:spPr>
        <p:txBody>
          <a:bodyPr wrap="square">
            <a:spAutoFit/>
          </a:bodyPr>
          <a:lstStyle/>
          <a:p>
            <a:pPr lvl="0" algn="just" fontAlgn="base">
              <a:spcBef>
                <a:spcPct val="0"/>
              </a:spcBef>
              <a:spcAft>
                <a:spcPct val="0"/>
              </a:spcAft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Century Gothic" pitchFamily="34" charset="0"/>
                <a:cs typeface="Times New Roman" pitchFamily="18" charset="0"/>
              </a:rPr>
              <a:t>Реквизиты распоряжения:</a:t>
            </a:r>
          </a:p>
        </p:txBody>
      </p:sp>
      <p:sp>
        <p:nvSpPr>
          <p:cNvPr id="22" name="Прямоугольник 21"/>
          <p:cNvSpPr/>
          <p:nvPr/>
        </p:nvSpPr>
        <p:spPr>
          <a:xfrm>
            <a:off x="539552" y="3786594"/>
            <a:ext cx="489654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latin typeface="Century Gothic" pitchFamily="34" charset="0"/>
                <a:cs typeface="Arial" pitchFamily="34" charset="0"/>
              </a:rPr>
              <a:t>ИНН и КПП юр.лица</a:t>
            </a:r>
            <a:endParaRPr lang="ru-RU" b="1" dirty="0">
              <a:solidFill>
                <a:srgbClr val="C00000"/>
              </a:solidFill>
            </a:endParaRPr>
          </a:p>
        </p:txBody>
      </p:sp>
      <p:pic>
        <p:nvPicPr>
          <p:cNvPr id="23" name="Picture 3" descr="E:\1502071079_56540-6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28392" y="3723878"/>
            <a:ext cx="432048" cy="372137"/>
          </a:xfrm>
          <a:prstGeom prst="rect">
            <a:avLst/>
          </a:prstGeom>
          <a:noFill/>
        </p:spPr>
      </p:pic>
      <p:pic>
        <p:nvPicPr>
          <p:cNvPr id="24" name="Picture 3" descr="E:\1502071079_56540-6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7504" y="4083918"/>
            <a:ext cx="432048" cy="372137"/>
          </a:xfrm>
          <a:prstGeom prst="rect">
            <a:avLst/>
          </a:prstGeom>
          <a:noFill/>
        </p:spPr>
      </p:pic>
      <p:pic>
        <p:nvPicPr>
          <p:cNvPr id="25" name="Picture 3" descr="E:\1502071079_56540-6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7504" y="4443958"/>
            <a:ext cx="432048" cy="372137"/>
          </a:xfrm>
          <a:prstGeom prst="rect">
            <a:avLst/>
          </a:prstGeom>
          <a:noFill/>
        </p:spPr>
      </p:pic>
      <p:sp>
        <p:nvSpPr>
          <p:cNvPr id="26" name="Прямоугольник 25"/>
          <p:cNvSpPr/>
          <p:nvPr/>
        </p:nvSpPr>
        <p:spPr>
          <a:xfrm>
            <a:off x="3960440" y="3786594"/>
            <a:ext cx="550810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latin typeface="Century Gothic" pitchFamily="34" charset="0"/>
                <a:cs typeface="Arial" pitchFamily="34" charset="0"/>
              </a:rPr>
              <a:t>Плательщик – «0»</a:t>
            </a:r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27" name="Прямоугольник 26"/>
          <p:cNvSpPr/>
          <p:nvPr/>
        </p:nvSpPr>
        <p:spPr>
          <a:xfrm>
            <a:off x="539552" y="4096015"/>
            <a:ext cx="655272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latin typeface="Century Gothic" pitchFamily="34" charset="0"/>
                <a:cs typeface="Arial" pitchFamily="34" charset="0"/>
              </a:rPr>
              <a:t>КБК (поле 104): КБК уплачиваемого налога</a:t>
            </a:r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28" name="Прямоугольник 27"/>
          <p:cNvSpPr/>
          <p:nvPr/>
        </p:nvSpPr>
        <p:spPr>
          <a:xfrm>
            <a:off x="539552" y="4446763"/>
            <a:ext cx="748883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latin typeface="Century Gothic" pitchFamily="34" charset="0"/>
                <a:cs typeface="Arial" pitchFamily="34" charset="0"/>
              </a:rPr>
              <a:t>ОКТМО (поле 105): ОКТМО, по которому уплачивается налог</a:t>
            </a:r>
            <a:endParaRPr lang="ru-RU" b="1" dirty="0">
              <a:solidFill>
                <a:srgbClr val="C00000"/>
              </a:solidFill>
            </a:endParaRPr>
          </a:p>
        </p:txBody>
      </p:sp>
      <p:pic>
        <p:nvPicPr>
          <p:cNvPr id="29" name="Picture 3" descr="E:\1502071079_56540-6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7504" y="4791901"/>
            <a:ext cx="432048" cy="372137"/>
          </a:xfrm>
          <a:prstGeom prst="rect">
            <a:avLst/>
          </a:prstGeom>
          <a:noFill/>
        </p:spPr>
      </p:pic>
      <p:sp>
        <p:nvSpPr>
          <p:cNvPr id="30" name="Прямоугольник 29"/>
          <p:cNvSpPr/>
          <p:nvPr/>
        </p:nvSpPr>
        <p:spPr>
          <a:xfrm>
            <a:off x="539552" y="4794706"/>
            <a:ext cx="748883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latin typeface="Century Gothic" pitchFamily="34" charset="0"/>
                <a:cs typeface="Arial" pitchFamily="34" charset="0"/>
              </a:rPr>
              <a:t>Налоговый период (поле 107): период</a:t>
            </a:r>
            <a:endParaRPr lang="ru-RU" b="1" dirty="0">
              <a:solidFill>
                <a:srgbClr val="C00000"/>
              </a:solidFill>
            </a:endParaRPr>
          </a:p>
        </p:txBody>
      </p:sp>
      <p:pic>
        <p:nvPicPr>
          <p:cNvPr id="31" name="Picture 3" descr="E:\1502071079_56540-6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96136" y="4083918"/>
            <a:ext cx="432048" cy="372137"/>
          </a:xfrm>
          <a:prstGeom prst="rect">
            <a:avLst/>
          </a:prstGeom>
          <a:noFill/>
        </p:spPr>
      </p:pic>
      <p:sp>
        <p:nvSpPr>
          <p:cNvPr id="32" name="Прямоугольник 31"/>
          <p:cNvSpPr/>
          <p:nvPr/>
        </p:nvSpPr>
        <p:spPr>
          <a:xfrm>
            <a:off x="6228184" y="4146634"/>
            <a:ext cx="273630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latin typeface="Century Gothic" pitchFamily="34" charset="0"/>
                <a:cs typeface="Arial" pitchFamily="34" charset="0"/>
              </a:rPr>
              <a:t>Поля 106,108,109 – «0»</a:t>
            </a:r>
            <a:endParaRPr lang="ru-RU" b="1" dirty="0">
              <a:solidFill>
                <a:srgbClr val="C00000"/>
              </a:solidFill>
            </a:endParaRPr>
          </a:p>
        </p:txBody>
      </p:sp>
      <p:pic>
        <p:nvPicPr>
          <p:cNvPr id="33" name="Picture 3" descr="E:\1502071079_56540-6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220072" y="4731990"/>
            <a:ext cx="432048" cy="372137"/>
          </a:xfrm>
          <a:prstGeom prst="rect">
            <a:avLst/>
          </a:prstGeom>
          <a:noFill/>
        </p:spPr>
      </p:pic>
      <p:sp>
        <p:nvSpPr>
          <p:cNvPr id="34" name="Прямоугольник 33"/>
          <p:cNvSpPr/>
          <p:nvPr/>
        </p:nvSpPr>
        <p:spPr>
          <a:xfrm>
            <a:off x="5652120" y="4794706"/>
            <a:ext cx="349188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latin typeface="Century Gothic" pitchFamily="34" charset="0"/>
                <a:cs typeface="Arial" pitchFamily="34" charset="0"/>
              </a:rPr>
              <a:t>Статус плательщика –33»</a:t>
            </a:r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35" name="Прямоугольник 34"/>
          <p:cNvSpPr/>
          <p:nvPr/>
        </p:nvSpPr>
        <p:spPr>
          <a:xfrm>
            <a:off x="5122124" y="3057222"/>
            <a:ext cx="3986380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r"/>
            <a:r>
              <a:rPr lang="ru-RU" sz="1400" i="1" dirty="0" smtClean="0">
                <a:solidFill>
                  <a:srgbClr val="C00000"/>
                </a:solidFill>
                <a:latin typeface="Century Gothic" pitchFamily="34" charset="0"/>
                <a:cs typeface="Arial" pitchFamily="34" charset="0"/>
              </a:rPr>
              <a:t>Если платежное поручение будет сформировано по старым кодам – деньги уйдут на ЕНС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0" y="-20538"/>
            <a:ext cx="9144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cap="all" dirty="0" smtClean="0">
                <a:solidFill>
                  <a:srgbClr val="C00000"/>
                </a:solidFill>
                <a:latin typeface="Century Gothic" pitchFamily="34" charset="0"/>
              </a:rPr>
              <a:t>распределение единого налогового платежа</a:t>
            </a:r>
          </a:p>
        </p:txBody>
      </p:sp>
      <p:sp>
        <p:nvSpPr>
          <p:cNvPr id="16" name="Прямоугольник 15"/>
          <p:cNvSpPr/>
          <p:nvPr/>
        </p:nvSpPr>
        <p:spPr>
          <a:xfrm>
            <a:off x="539552" y="4384144"/>
            <a:ext cx="885698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>
                <a:solidFill>
                  <a:srgbClr val="C00000"/>
                </a:solidFill>
                <a:latin typeface="Century Gothic" pitchFamily="34" charset="0"/>
                <a:cs typeface="Arial" pitchFamily="34" charset="0"/>
              </a:rPr>
              <a:t>Если на дату платежа на ЕНС денег не достаточно, то ЕНП распределится пропорционально суммам таких обязательств</a:t>
            </a:r>
            <a:endParaRPr lang="ru-RU" sz="2000" b="1" dirty="0">
              <a:solidFill>
                <a:srgbClr val="C00000"/>
              </a:solidFill>
            </a:endParaRPr>
          </a:p>
        </p:txBody>
      </p:sp>
      <p:pic>
        <p:nvPicPr>
          <p:cNvPr id="13" name="Picture 3" descr="E:\151677281961f77ecbc745e.jp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 l="38100" t="4802" r="37567"/>
          <a:stretch>
            <a:fillRect/>
          </a:stretch>
        </p:blipFill>
        <p:spPr bwMode="auto">
          <a:xfrm>
            <a:off x="107504" y="4083918"/>
            <a:ext cx="490370" cy="1080120"/>
          </a:xfrm>
          <a:prstGeom prst="rect">
            <a:avLst/>
          </a:prstGeom>
          <a:noFill/>
        </p:spPr>
      </p:pic>
      <p:pic>
        <p:nvPicPr>
          <p:cNvPr id="21506" name="Picture 2" descr="E:\486ce03048cc757fd06772796a9b5dda82f00068_1.jpe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3557" y="457674"/>
            <a:ext cx="1534108" cy="1296144"/>
          </a:xfrm>
          <a:prstGeom prst="rect">
            <a:avLst/>
          </a:prstGeom>
          <a:noFill/>
        </p:spPr>
      </p:pic>
      <p:pic>
        <p:nvPicPr>
          <p:cNvPr id="21507" name="Picture 3" descr="E:\effdb986-e52a-4537-afc2-fbd9a3a90859.jpeg"/>
          <p:cNvPicPr>
            <a:picLocks noChangeAspect="1" noChangeArrowheads="1"/>
          </p:cNvPicPr>
          <p:nvPr/>
        </p:nvPicPr>
        <p:blipFill>
          <a:blip r:embed="rId4" cstate="print"/>
          <a:srcRect l="68847" t="37545" r="7439" b="36244"/>
          <a:stretch>
            <a:fillRect/>
          </a:stretch>
        </p:blipFill>
        <p:spPr bwMode="auto">
          <a:xfrm>
            <a:off x="2073603" y="529682"/>
            <a:ext cx="1994341" cy="1240178"/>
          </a:xfrm>
          <a:prstGeom prst="rect">
            <a:avLst/>
          </a:prstGeom>
          <a:noFill/>
        </p:spPr>
      </p:pic>
      <p:sp>
        <p:nvSpPr>
          <p:cNvPr id="17" name="Стрелка вправо 16"/>
          <p:cNvSpPr/>
          <p:nvPr/>
        </p:nvSpPr>
        <p:spPr>
          <a:xfrm>
            <a:off x="1547664" y="782583"/>
            <a:ext cx="504056" cy="493023"/>
          </a:xfrm>
          <a:prstGeom prst="rightArrow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Стрелка вправо 17"/>
          <p:cNvSpPr/>
          <p:nvPr/>
        </p:nvSpPr>
        <p:spPr>
          <a:xfrm>
            <a:off x="4139952" y="710575"/>
            <a:ext cx="504056" cy="493023"/>
          </a:xfrm>
          <a:prstGeom prst="rightArrow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Прямоугольник 18"/>
          <p:cNvSpPr/>
          <p:nvPr/>
        </p:nvSpPr>
        <p:spPr>
          <a:xfrm>
            <a:off x="35496" y="1884769"/>
            <a:ext cx="237626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i="1" dirty="0" smtClean="0">
                <a:latin typeface="Century Gothic" pitchFamily="34" charset="0"/>
                <a:ea typeface="Times New Roman" pitchFamily="18" charset="0"/>
                <a:cs typeface="Arial" pitchFamily="34" charset="0"/>
              </a:rPr>
              <a:t>Перечисление денежных средств на ЕНС</a:t>
            </a:r>
            <a:endParaRPr lang="ru-RU" sz="1600" b="1" i="1" dirty="0"/>
          </a:p>
        </p:txBody>
      </p:sp>
      <p:sp>
        <p:nvSpPr>
          <p:cNvPr id="20" name="Прямоугольник 19"/>
          <p:cNvSpPr/>
          <p:nvPr/>
        </p:nvSpPr>
        <p:spPr>
          <a:xfrm>
            <a:off x="2411760" y="1854572"/>
            <a:ext cx="381642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i="1" dirty="0" smtClean="0">
                <a:latin typeface="Century Gothic" pitchFamily="34" charset="0"/>
                <a:ea typeface="Times New Roman" pitchFamily="18" charset="0"/>
                <a:cs typeface="Arial" pitchFamily="34" charset="0"/>
              </a:rPr>
              <a:t>Распределение денежных средств </a:t>
            </a:r>
          </a:p>
          <a:p>
            <a:pPr algn="ctr"/>
            <a:r>
              <a:rPr lang="ru-RU" sz="1600" b="1" i="1" dirty="0" smtClean="0">
                <a:latin typeface="Century Gothic" pitchFamily="34" charset="0"/>
                <a:ea typeface="Times New Roman" pitchFamily="18" charset="0"/>
                <a:cs typeface="Arial" pitchFamily="34" charset="0"/>
              </a:rPr>
              <a:t>по соответствующим бюджетам</a:t>
            </a:r>
            <a:endParaRPr lang="ru-RU" sz="1600" b="1" i="1" dirty="0"/>
          </a:p>
        </p:txBody>
      </p:sp>
      <p:pic>
        <p:nvPicPr>
          <p:cNvPr id="21508" name="Picture 4" descr="E:\png-clipart-gold-coin-gold-coins-gold-coin-desktop-wallpaper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486820" y="457673"/>
            <a:ext cx="2101404" cy="1393997"/>
          </a:xfrm>
          <a:prstGeom prst="rect">
            <a:avLst/>
          </a:prstGeom>
          <a:noFill/>
        </p:spPr>
      </p:pic>
      <p:sp>
        <p:nvSpPr>
          <p:cNvPr id="22" name="TextBox 21"/>
          <p:cNvSpPr txBox="1"/>
          <p:nvPr/>
        </p:nvSpPr>
        <p:spPr>
          <a:xfrm>
            <a:off x="0" y="2870815"/>
            <a:ext cx="212372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0070C0"/>
                </a:solidFill>
                <a:latin typeface="Century Gothic" pitchFamily="34" charset="0"/>
              </a:rPr>
              <a:t>1</a:t>
            </a:r>
            <a:r>
              <a:rPr lang="ru-RU" sz="2000" b="1" dirty="0" smtClean="0">
                <a:solidFill>
                  <a:srgbClr val="0070C0"/>
                </a:solidFill>
                <a:latin typeface="Century Gothic" pitchFamily="34" charset="0"/>
              </a:rPr>
              <a:t>-Я ОЧЕРЕДЬ</a:t>
            </a:r>
            <a:r>
              <a:rPr lang="ru-RU" sz="3200" b="1" dirty="0" smtClean="0">
                <a:solidFill>
                  <a:srgbClr val="0070C0"/>
                </a:solidFill>
                <a:latin typeface="Century Gothic" pitchFamily="34" charset="0"/>
              </a:rPr>
              <a:t> </a:t>
            </a:r>
            <a:endParaRPr lang="ru-RU" sz="3200" b="1" dirty="0">
              <a:solidFill>
                <a:srgbClr val="0070C0"/>
              </a:solidFill>
              <a:latin typeface="Century Gothic" pitchFamily="34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 rot="20803427">
            <a:off x="332179" y="793224"/>
            <a:ext cx="94168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 smtClean="0">
                <a:latin typeface="Century Gothic" pitchFamily="34" charset="0"/>
              </a:rPr>
              <a:t>ЕНП</a:t>
            </a:r>
            <a:endParaRPr lang="ru-RU" sz="2400" dirty="0">
              <a:latin typeface="Century Gothic" pitchFamily="34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4547152" y="1177753"/>
            <a:ext cx="10329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latin typeface="Century Gothic" pitchFamily="34" charset="0"/>
              </a:rPr>
              <a:t>НДФЛ</a:t>
            </a:r>
            <a:endParaRPr lang="ru-RU" dirty="0">
              <a:latin typeface="Century Gothic" pitchFamily="34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5247041" y="673697"/>
            <a:ext cx="8371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latin typeface="Century Gothic" pitchFamily="34" charset="0"/>
              </a:rPr>
              <a:t>НДС</a:t>
            </a:r>
            <a:endParaRPr lang="ru-RU" dirty="0">
              <a:latin typeface="Century Gothic" pitchFamily="34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5703992" y="1249761"/>
            <a:ext cx="8371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latin typeface="Century Gothic" pitchFamily="34" charset="0"/>
              </a:rPr>
              <a:t>СВ</a:t>
            </a:r>
            <a:endParaRPr lang="ru-RU" dirty="0">
              <a:latin typeface="Century Gothic" pitchFamily="34" charset="0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3384376" y="2870815"/>
            <a:ext cx="212372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0070C0"/>
                </a:solidFill>
                <a:latin typeface="Century Gothic" pitchFamily="34" charset="0"/>
              </a:rPr>
              <a:t>2</a:t>
            </a:r>
            <a:r>
              <a:rPr lang="ru-RU" sz="2000" b="1" dirty="0" smtClean="0">
                <a:solidFill>
                  <a:srgbClr val="0070C0"/>
                </a:solidFill>
                <a:latin typeface="Century Gothic" pitchFamily="34" charset="0"/>
              </a:rPr>
              <a:t>-Я ОЧЕРЕДЬ</a:t>
            </a:r>
            <a:r>
              <a:rPr lang="ru-RU" sz="3200" b="1" dirty="0" smtClean="0">
                <a:solidFill>
                  <a:srgbClr val="0070C0"/>
                </a:solidFill>
                <a:latin typeface="Century Gothic" pitchFamily="34" charset="0"/>
              </a:rPr>
              <a:t> </a:t>
            </a:r>
            <a:endParaRPr lang="ru-RU" sz="3200" b="1" dirty="0">
              <a:solidFill>
                <a:srgbClr val="0070C0"/>
              </a:solidFill>
              <a:latin typeface="Century Gothic" pitchFamily="34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6840760" y="2870815"/>
            <a:ext cx="212372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0070C0"/>
                </a:solidFill>
                <a:latin typeface="Century Gothic" pitchFamily="34" charset="0"/>
              </a:rPr>
              <a:t>3</a:t>
            </a:r>
            <a:r>
              <a:rPr lang="ru-RU" sz="2000" b="1" dirty="0" smtClean="0">
                <a:solidFill>
                  <a:srgbClr val="0070C0"/>
                </a:solidFill>
                <a:latin typeface="Century Gothic" pitchFamily="34" charset="0"/>
              </a:rPr>
              <a:t>-Я ОЧЕРЕДЬ</a:t>
            </a:r>
            <a:r>
              <a:rPr lang="ru-RU" sz="3200" b="1" dirty="0" smtClean="0">
                <a:solidFill>
                  <a:srgbClr val="0070C0"/>
                </a:solidFill>
                <a:latin typeface="Century Gothic" pitchFamily="34" charset="0"/>
              </a:rPr>
              <a:t> </a:t>
            </a:r>
            <a:endParaRPr lang="ru-RU" sz="3200" b="1" dirty="0">
              <a:solidFill>
                <a:srgbClr val="0070C0"/>
              </a:solidFill>
              <a:latin typeface="Century Gothic" pitchFamily="34" charset="0"/>
            </a:endParaRPr>
          </a:p>
        </p:txBody>
      </p:sp>
      <p:sp>
        <p:nvSpPr>
          <p:cNvPr id="30" name="Прямоугольник 29"/>
          <p:cNvSpPr/>
          <p:nvPr/>
        </p:nvSpPr>
        <p:spPr>
          <a:xfrm>
            <a:off x="-36512" y="3304604"/>
            <a:ext cx="345638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i="1" dirty="0" smtClean="0">
                <a:solidFill>
                  <a:srgbClr val="C00000"/>
                </a:solidFill>
                <a:latin typeface="Century Gothic" pitchFamily="34" charset="0"/>
                <a:ea typeface="Times New Roman" pitchFamily="18" charset="0"/>
                <a:cs typeface="Arial" pitchFamily="34" charset="0"/>
              </a:rPr>
              <a:t>Недоимка</a:t>
            </a:r>
            <a:r>
              <a:rPr lang="ru-RU" b="1" i="1" dirty="0" smtClean="0">
                <a:latin typeface="Century Gothic" pitchFamily="34" charset="0"/>
                <a:ea typeface="Times New Roman" pitchFamily="18" charset="0"/>
                <a:cs typeface="Arial" pitchFamily="34" charset="0"/>
              </a:rPr>
              <a:t> – начиная с налога с более ранним сроком уплаты</a:t>
            </a:r>
            <a:endParaRPr lang="ru-RU" b="1" i="1" dirty="0"/>
          </a:p>
        </p:txBody>
      </p:sp>
      <p:sp>
        <p:nvSpPr>
          <p:cNvPr id="31" name="Прямоугольник 30"/>
          <p:cNvSpPr/>
          <p:nvPr/>
        </p:nvSpPr>
        <p:spPr>
          <a:xfrm>
            <a:off x="3419872" y="3302863"/>
            <a:ext cx="352839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i="1" dirty="0" smtClean="0">
                <a:solidFill>
                  <a:srgbClr val="C00000"/>
                </a:solidFill>
                <a:latin typeface="Century Gothic" pitchFamily="34" charset="0"/>
                <a:ea typeface="Times New Roman" pitchFamily="18" charset="0"/>
                <a:cs typeface="Arial" pitchFamily="34" charset="0"/>
              </a:rPr>
              <a:t>Текущие налоги и страховые взносы</a:t>
            </a:r>
            <a:r>
              <a:rPr lang="ru-RU" b="1" i="1" dirty="0" smtClean="0">
                <a:latin typeface="Century Gothic" pitchFamily="34" charset="0"/>
                <a:ea typeface="Times New Roman" pitchFamily="18" charset="0"/>
                <a:cs typeface="Arial" pitchFamily="34" charset="0"/>
              </a:rPr>
              <a:t> – с текущим сроком уплаты</a:t>
            </a:r>
            <a:endParaRPr lang="ru-RU" b="1" i="1" dirty="0"/>
          </a:p>
        </p:txBody>
      </p:sp>
      <p:sp>
        <p:nvSpPr>
          <p:cNvPr id="32" name="Прямоугольник 31"/>
          <p:cNvSpPr/>
          <p:nvPr/>
        </p:nvSpPr>
        <p:spPr>
          <a:xfrm>
            <a:off x="7020272" y="3302863"/>
            <a:ext cx="212372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i="1" dirty="0" smtClean="0">
                <a:solidFill>
                  <a:srgbClr val="C00000"/>
                </a:solidFill>
                <a:latin typeface="Century Gothic" pitchFamily="34" charset="0"/>
                <a:ea typeface="Times New Roman" pitchFamily="18" charset="0"/>
                <a:cs typeface="Arial" pitchFamily="34" charset="0"/>
              </a:rPr>
              <a:t>Пени, проценты и штрафы</a:t>
            </a:r>
            <a:endParaRPr lang="ru-RU" b="1" i="1" dirty="0"/>
          </a:p>
        </p:txBody>
      </p:sp>
      <p:sp>
        <p:nvSpPr>
          <p:cNvPr id="33" name="Прямоугольник 32"/>
          <p:cNvSpPr/>
          <p:nvPr/>
        </p:nvSpPr>
        <p:spPr>
          <a:xfrm>
            <a:off x="6696236" y="330791"/>
            <a:ext cx="2484276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i="1" dirty="0" smtClean="0">
                <a:latin typeface="Century Gothic" pitchFamily="34" charset="0"/>
              </a:rPr>
              <a:t>Для организаций открыт единый </a:t>
            </a:r>
            <a:r>
              <a:rPr lang="ru-RU" sz="1600" i="1" dirty="0">
                <a:latin typeface="Century Gothic" pitchFamily="34" charset="0"/>
              </a:rPr>
              <a:t>налоговый счет в УФК по Тульской </a:t>
            </a:r>
            <a:r>
              <a:rPr lang="ru-RU" sz="1600" i="1" dirty="0" smtClean="0">
                <a:latin typeface="Century Gothic" pitchFamily="34" charset="0"/>
              </a:rPr>
              <a:t>области </a:t>
            </a:r>
            <a:endParaRPr lang="ru-RU" sz="1600" i="1" dirty="0">
              <a:latin typeface="Century Gothic" pitchFamily="34" charset="0"/>
            </a:endParaRPr>
          </a:p>
        </p:txBody>
      </p:sp>
      <p:sp>
        <p:nvSpPr>
          <p:cNvPr id="34" name="Прямоугольник 33"/>
          <p:cNvSpPr/>
          <p:nvPr/>
        </p:nvSpPr>
        <p:spPr>
          <a:xfrm>
            <a:off x="6696744" y="1482919"/>
            <a:ext cx="241176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>
                <a:latin typeface="Century Gothic" pitchFamily="34" charset="0"/>
              </a:rPr>
              <a:t>Система расчетов налогов не </a:t>
            </a:r>
            <a:r>
              <a:rPr lang="ru-RU" sz="1600" dirty="0" smtClean="0">
                <a:latin typeface="Century Gothic" pitchFamily="34" charset="0"/>
              </a:rPr>
              <a:t>меняется </a:t>
            </a:r>
          </a:p>
        </p:txBody>
      </p:sp>
      <p:sp>
        <p:nvSpPr>
          <p:cNvPr id="35" name="Прямоугольник 34"/>
          <p:cNvSpPr/>
          <p:nvPr/>
        </p:nvSpPr>
        <p:spPr>
          <a:xfrm>
            <a:off x="6696744" y="2067694"/>
            <a:ext cx="27718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 smtClean="0">
                <a:latin typeface="Century Gothic" pitchFamily="34" charset="0"/>
              </a:rPr>
              <a:t>Организации самостоятельно рассчитают налоги</a:t>
            </a:r>
            <a:endParaRPr lang="ru-RU" sz="1600" dirty="0"/>
          </a:p>
        </p:txBody>
      </p:sp>
      <p:sp>
        <p:nvSpPr>
          <p:cNvPr id="36" name="Прямоугольник 35"/>
          <p:cNvSpPr/>
          <p:nvPr/>
        </p:nvSpPr>
        <p:spPr>
          <a:xfrm>
            <a:off x="6588224" y="339502"/>
            <a:ext cx="2483768" cy="2664296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0" y="0"/>
            <a:ext cx="9144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cap="all" dirty="0" smtClean="0">
                <a:solidFill>
                  <a:srgbClr val="C00000"/>
                </a:solidFill>
                <a:latin typeface="Century Gothic" pitchFamily="34" charset="0"/>
              </a:rPr>
              <a:t>Преимущества для налогоплательщиков</a:t>
            </a:r>
          </a:p>
        </p:txBody>
      </p:sp>
      <p:sp>
        <p:nvSpPr>
          <p:cNvPr id="8" name="Rectangle 1"/>
          <p:cNvSpPr>
            <a:spLocks noChangeArrowheads="1"/>
          </p:cNvSpPr>
          <p:nvPr/>
        </p:nvSpPr>
        <p:spPr bwMode="auto">
          <a:xfrm>
            <a:off x="107504" y="371440"/>
            <a:ext cx="6048672" cy="400110"/>
          </a:xfrm>
          <a:prstGeom prst="rect">
            <a:avLst/>
          </a:prstGeom>
          <a:solidFill>
            <a:srgbClr val="C00000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just" fontAlgn="base">
              <a:spcBef>
                <a:spcPct val="0"/>
              </a:spcBef>
              <a:spcAft>
                <a:spcPct val="0"/>
              </a:spcAft>
            </a:pPr>
            <a:r>
              <a:rPr lang="ru-RU" sz="2000" b="1" cap="all" dirty="0" smtClean="0">
                <a:solidFill>
                  <a:schemeClr val="bg1"/>
                </a:solidFill>
                <a:latin typeface="Century Gothic" pitchFamily="34" charset="0"/>
                <a:cs typeface="Times New Roman" pitchFamily="18" charset="0"/>
              </a:rPr>
              <a:t>Платить налоги просто и без ошибок</a:t>
            </a:r>
            <a:endParaRPr kumimoji="0" lang="ru-RU" sz="2000" b="1" i="0" u="none" strike="noStrike" cap="all" normalizeH="0" dirty="0" smtClean="0">
              <a:ln>
                <a:noFill/>
              </a:ln>
              <a:solidFill>
                <a:schemeClr val="bg1"/>
              </a:solidFill>
              <a:effectLst/>
              <a:latin typeface="Century Gothic" pitchFamily="34" charset="0"/>
              <a:cs typeface="Times New Roman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-36512" y="699542"/>
            <a:ext cx="9289032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q"/>
            </a:pPr>
            <a:r>
              <a:rPr lang="ru-RU" sz="2000" dirty="0" smtClean="0">
                <a:latin typeface="Century Gothic" pitchFamily="34" charset="0"/>
                <a:cs typeface="Arial" pitchFamily="34" charset="0"/>
              </a:rPr>
              <a:t> </a:t>
            </a:r>
            <a:r>
              <a:rPr lang="ru-RU" sz="2000" b="1" dirty="0" smtClean="0">
                <a:latin typeface="Century Gothic" pitchFamily="34" charset="0"/>
                <a:cs typeface="Arial" pitchFamily="34" charset="0"/>
              </a:rPr>
              <a:t>один </a:t>
            </a:r>
            <a:r>
              <a:rPr lang="ru-RU" sz="2000" dirty="0" smtClean="0">
                <a:latin typeface="Century Gothic" pitchFamily="34" charset="0"/>
                <a:cs typeface="Arial" pitchFamily="34" charset="0"/>
              </a:rPr>
              <a:t>платеж в месяц </a:t>
            </a:r>
          </a:p>
          <a:p>
            <a:pPr>
              <a:buFont typeface="Wingdings" pitchFamily="2" charset="2"/>
              <a:buChar char="q"/>
            </a:pPr>
            <a:r>
              <a:rPr lang="ru-RU" sz="2000" b="1" dirty="0" smtClean="0">
                <a:latin typeface="Century Gothic" pitchFamily="34" charset="0"/>
                <a:cs typeface="Arial" pitchFamily="34" charset="0"/>
              </a:rPr>
              <a:t> универсальные реквизиты для всех налогов</a:t>
            </a:r>
          </a:p>
          <a:p>
            <a:pPr>
              <a:buFont typeface="Wingdings" pitchFamily="2" charset="2"/>
              <a:buChar char="q"/>
            </a:pPr>
            <a:r>
              <a:rPr lang="ru-RU" sz="2000" b="1" dirty="0" smtClean="0">
                <a:latin typeface="Century Gothic" pitchFamily="34" charset="0"/>
                <a:cs typeface="Arial" pitchFamily="34" charset="0"/>
              </a:rPr>
              <a:t> отсутствие </a:t>
            </a:r>
            <a:r>
              <a:rPr lang="ru-RU" sz="2000" dirty="0" smtClean="0">
                <a:latin typeface="Century Gothic" pitchFamily="34" charset="0"/>
                <a:cs typeface="Arial" pitchFamily="34" charset="0"/>
              </a:rPr>
              <a:t>ошибочных платежей</a:t>
            </a:r>
            <a:r>
              <a:rPr lang="en-US" sz="2000" dirty="0" smtClean="0">
                <a:latin typeface="Century Gothic" pitchFamily="34" charset="0"/>
                <a:cs typeface="Arial" pitchFamily="34" charset="0"/>
              </a:rPr>
              <a:t> </a:t>
            </a:r>
            <a:r>
              <a:rPr lang="ru-RU" sz="2000" b="1" dirty="0" smtClean="0">
                <a:latin typeface="Century Gothic" pitchFamily="34" charset="0"/>
                <a:cs typeface="Arial" pitchFamily="34" charset="0"/>
              </a:rPr>
              <a:t>экономия </a:t>
            </a:r>
            <a:r>
              <a:rPr lang="ru-RU" sz="2000" dirty="0" smtClean="0">
                <a:latin typeface="Century Gothic" pitchFamily="34" charset="0"/>
                <a:cs typeface="Arial" pitchFamily="34" charset="0"/>
              </a:rPr>
              <a:t>времени и трудозатрат</a:t>
            </a:r>
          </a:p>
        </p:txBody>
      </p:sp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107504" y="1667584"/>
            <a:ext cx="6048672" cy="400110"/>
          </a:xfrm>
          <a:prstGeom prst="rect">
            <a:avLst/>
          </a:prstGeom>
          <a:solidFill>
            <a:srgbClr val="C00000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just" fontAlgn="base">
              <a:spcBef>
                <a:spcPct val="0"/>
              </a:spcBef>
              <a:spcAft>
                <a:spcPct val="0"/>
              </a:spcAft>
            </a:pPr>
            <a:r>
              <a:rPr lang="ru-RU" sz="2000" b="1" cap="all" dirty="0" smtClean="0">
                <a:solidFill>
                  <a:schemeClr val="bg1"/>
                </a:solidFill>
                <a:latin typeface="Century Gothic" pitchFamily="34" charset="0"/>
                <a:cs typeface="Times New Roman" pitchFamily="18" charset="0"/>
              </a:rPr>
              <a:t>Не нужно помнить сроки отчетности</a:t>
            </a:r>
            <a:endParaRPr kumimoji="0" lang="ru-RU" sz="2000" b="1" i="0" u="none" strike="noStrike" cap="all" normalizeH="0" dirty="0" smtClean="0">
              <a:ln>
                <a:noFill/>
              </a:ln>
              <a:solidFill>
                <a:schemeClr val="bg1"/>
              </a:solidFill>
              <a:effectLst/>
              <a:latin typeface="Century Gothic" pitchFamily="34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-36512" y="2060143"/>
            <a:ext cx="8999984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>
                <a:latin typeface="Century Gothic" pitchFamily="34" charset="0"/>
                <a:cs typeface="Arial" pitchFamily="34" charset="0"/>
              </a:rPr>
              <a:t>Унифицированный платежный календарь: </a:t>
            </a:r>
          </a:p>
          <a:p>
            <a:pPr>
              <a:buFont typeface="Wingdings" pitchFamily="2" charset="2"/>
              <a:buChar char="q"/>
            </a:pPr>
            <a:r>
              <a:rPr lang="ru-RU" sz="2000" b="1" dirty="0" smtClean="0">
                <a:latin typeface="Century Gothic" pitchFamily="34" charset="0"/>
                <a:cs typeface="Arial" pitchFamily="34" charset="0"/>
              </a:rPr>
              <a:t> один </a:t>
            </a:r>
            <a:r>
              <a:rPr lang="ru-RU" sz="2000" dirty="0" smtClean="0">
                <a:latin typeface="Century Gothic" pitchFamily="34" charset="0"/>
                <a:cs typeface="Arial" pitchFamily="34" charset="0"/>
              </a:rPr>
              <a:t>срок уплаты</a:t>
            </a:r>
          </a:p>
          <a:p>
            <a:pPr>
              <a:buFont typeface="Wingdings" pitchFamily="2" charset="2"/>
              <a:buChar char="q"/>
            </a:pPr>
            <a:r>
              <a:rPr lang="ru-RU" sz="2000" b="1" dirty="0" smtClean="0">
                <a:latin typeface="Century Gothic" pitchFamily="34" charset="0"/>
                <a:cs typeface="Arial" pitchFamily="34" charset="0"/>
              </a:rPr>
              <a:t> одна </a:t>
            </a:r>
            <a:r>
              <a:rPr lang="ru-RU" sz="2000" dirty="0" smtClean="0">
                <a:latin typeface="Century Gothic" pitchFamily="34" charset="0"/>
                <a:cs typeface="Arial" pitchFamily="34" charset="0"/>
              </a:rPr>
              <a:t>дата для представления налоговой отчетности</a:t>
            </a:r>
          </a:p>
        </p:txBody>
      </p:sp>
      <p:sp>
        <p:nvSpPr>
          <p:cNvPr id="9" name="Rectangle 1"/>
          <p:cNvSpPr>
            <a:spLocks noChangeArrowheads="1"/>
          </p:cNvSpPr>
          <p:nvPr/>
        </p:nvSpPr>
        <p:spPr bwMode="auto">
          <a:xfrm>
            <a:off x="107504" y="3003798"/>
            <a:ext cx="6048672" cy="400110"/>
          </a:xfrm>
          <a:prstGeom prst="rect">
            <a:avLst/>
          </a:prstGeom>
          <a:solidFill>
            <a:srgbClr val="C00000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just" fontAlgn="base">
              <a:spcBef>
                <a:spcPct val="0"/>
              </a:spcBef>
              <a:spcAft>
                <a:spcPct val="0"/>
              </a:spcAft>
            </a:pPr>
            <a:r>
              <a:rPr lang="ru-RU" sz="2000" b="1" cap="all" dirty="0" smtClean="0">
                <a:solidFill>
                  <a:schemeClr val="bg1"/>
                </a:solidFill>
                <a:latin typeface="Century Gothic" pitchFamily="34" charset="0"/>
                <a:cs typeface="Times New Roman" pitchFamily="18" charset="0"/>
              </a:rPr>
              <a:t>Прозрачные расчеты с бюджетов </a:t>
            </a:r>
            <a:endParaRPr kumimoji="0" lang="ru-RU" sz="2000" b="1" i="0" u="none" strike="noStrike" cap="all" normalizeH="0" dirty="0" smtClean="0">
              <a:ln>
                <a:noFill/>
              </a:ln>
              <a:solidFill>
                <a:schemeClr val="bg1"/>
              </a:solidFill>
              <a:effectLst/>
              <a:latin typeface="Century Gothic" pitchFamily="34" charset="0"/>
              <a:cs typeface="Times New Roman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-36512" y="3363838"/>
            <a:ext cx="9577064" cy="18466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q"/>
            </a:pPr>
            <a:r>
              <a:rPr lang="ru-RU" sz="1900" dirty="0" smtClean="0">
                <a:latin typeface="Century Gothic" pitchFamily="34" charset="0"/>
                <a:cs typeface="Arial" pitchFamily="34" charset="0"/>
              </a:rPr>
              <a:t> государство </a:t>
            </a:r>
            <a:r>
              <a:rPr lang="ru-RU" sz="1900" b="1" dirty="0" smtClean="0">
                <a:latin typeface="Century Gothic" pitchFamily="34" charset="0"/>
                <a:cs typeface="Arial" pitchFamily="34" charset="0"/>
              </a:rPr>
              <a:t>самостоятельно</a:t>
            </a:r>
            <a:r>
              <a:rPr lang="ru-RU" sz="1900" dirty="0" smtClean="0">
                <a:latin typeface="Century Gothic" pitchFamily="34" charset="0"/>
                <a:cs typeface="Arial" pitchFamily="34" charset="0"/>
              </a:rPr>
              <a:t> распределяет платежи по налогам и бюджетам </a:t>
            </a:r>
          </a:p>
          <a:p>
            <a:pPr>
              <a:buFont typeface="Wingdings" pitchFamily="2" charset="2"/>
              <a:buChar char="q"/>
            </a:pPr>
            <a:r>
              <a:rPr lang="ru-RU" sz="1900" b="1" dirty="0" smtClean="0">
                <a:latin typeface="Century Gothic" pitchFamily="34" charset="0"/>
                <a:cs typeface="Arial" pitchFamily="34" charset="0"/>
              </a:rPr>
              <a:t> единое сальдо </a:t>
            </a:r>
            <a:r>
              <a:rPr lang="ru-RU" sz="1900" dirty="0" smtClean="0">
                <a:latin typeface="Century Gothic" pitchFamily="34" charset="0"/>
                <a:cs typeface="Arial" pitchFamily="34" charset="0"/>
              </a:rPr>
              <a:t>расчетов с бюджетом (баланс)</a:t>
            </a:r>
          </a:p>
          <a:p>
            <a:pPr>
              <a:buFont typeface="Wingdings" pitchFamily="2" charset="2"/>
              <a:buChar char="q"/>
            </a:pPr>
            <a:r>
              <a:rPr lang="ru-RU" sz="1900" b="1" dirty="0" smtClean="0">
                <a:latin typeface="Century Gothic" pitchFamily="34" charset="0"/>
                <a:cs typeface="Arial" pitchFamily="34" charset="0"/>
              </a:rPr>
              <a:t> один </a:t>
            </a:r>
            <a:r>
              <a:rPr lang="ru-RU" sz="1900" dirty="0" smtClean="0">
                <a:latin typeface="Century Gothic" pitchFamily="34" charset="0"/>
                <a:cs typeface="Arial" pitchFamily="34" charset="0"/>
              </a:rPr>
              <a:t>день на снятие ареста с банковского счета</a:t>
            </a:r>
            <a:endParaRPr lang="ru-RU" sz="1900" dirty="0" smtClean="0">
              <a:solidFill>
                <a:srgbClr val="C00000"/>
              </a:solidFill>
              <a:latin typeface="Century Gothic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q"/>
            </a:pPr>
            <a:r>
              <a:rPr lang="ru-RU" sz="1900" dirty="0" smtClean="0">
                <a:latin typeface="Century Gothic" pitchFamily="34" charset="0"/>
                <a:cs typeface="Arial" pitchFamily="34" charset="0"/>
              </a:rPr>
              <a:t> </a:t>
            </a:r>
            <a:r>
              <a:rPr lang="ru-RU" sz="1900" b="1" dirty="0" smtClean="0">
                <a:latin typeface="Century Gothic" pitchFamily="34" charset="0"/>
                <a:cs typeface="Arial" pitchFamily="34" charset="0"/>
              </a:rPr>
              <a:t>пени  </a:t>
            </a:r>
            <a:r>
              <a:rPr lang="ru-RU" sz="1900" dirty="0" smtClean="0">
                <a:latin typeface="Century Gothic" pitchFamily="34" charset="0"/>
                <a:cs typeface="Arial" pitchFamily="34" charset="0"/>
              </a:rPr>
              <a:t>рассчитываются на сумму отрицательного сальдо, а не по каждому налогу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0" y="0"/>
            <a:ext cx="9144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cap="all" dirty="0" smtClean="0">
                <a:solidFill>
                  <a:srgbClr val="C00000"/>
                </a:solidFill>
                <a:latin typeface="Century Gothic" pitchFamily="34" charset="0"/>
              </a:rPr>
              <a:t>Преимущества для налогоплательщиков</a:t>
            </a:r>
          </a:p>
        </p:txBody>
      </p:sp>
      <p:sp>
        <p:nvSpPr>
          <p:cNvPr id="9" name="Rectangle 1"/>
          <p:cNvSpPr>
            <a:spLocks noChangeArrowheads="1"/>
          </p:cNvSpPr>
          <p:nvPr/>
        </p:nvSpPr>
        <p:spPr bwMode="auto">
          <a:xfrm>
            <a:off x="35496" y="411510"/>
            <a:ext cx="7920880" cy="400110"/>
          </a:xfrm>
          <a:prstGeom prst="rect">
            <a:avLst/>
          </a:prstGeom>
          <a:solidFill>
            <a:srgbClr val="C00000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just" fontAlgn="base">
              <a:spcBef>
                <a:spcPct val="0"/>
              </a:spcBef>
              <a:spcAft>
                <a:spcPct val="0"/>
              </a:spcAft>
            </a:pPr>
            <a:r>
              <a:rPr lang="ru-RU" sz="2000" b="1" cap="all" dirty="0" smtClean="0">
                <a:solidFill>
                  <a:schemeClr val="bg1"/>
                </a:solidFill>
                <a:latin typeface="Century Gothic" pitchFamily="34" charset="0"/>
                <a:cs typeface="Times New Roman" pitchFamily="18" charset="0"/>
              </a:rPr>
              <a:t>Переплату можно вернуть или поделиться с другом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35496" y="843558"/>
            <a:ext cx="9108504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q"/>
            </a:pPr>
            <a:r>
              <a:rPr lang="ru-RU" sz="2000" dirty="0" smtClean="0">
                <a:latin typeface="Century Gothic" pitchFamily="34" charset="0"/>
                <a:cs typeface="Arial" pitchFamily="34" charset="0"/>
              </a:rPr>
              <a:t> </a:t>
            </a:r>
            <a:r>
              <a:rPr lang="ru-RU" sz="2000" b="1" dirty="0" smtClean="0">
                <a:latin typeface="Century Gothic" pitchFamily="34" charset="0"/>
                <a:cs typeface="Arial" pitchFamily="34" charset="0"/>
              </a:rPr>
              <a:t>один</a:t>
            </a:r>
            <a:r>
              <a:rPr lang="ru-RU" sz="2000" dirty="0" smtClean="0">
                <a:latin typeface="Century Gothic" pitchFamily="34" charset="0"/>
                <a:cs typeface="Arial" pitchFamily="34" charset="0"/>
              </a:rPr>
              <a:t> день для возврата </a:t>
            </a:r>
            <a:endParaRPr lang="en-US" sz="2000" dirty="0" smtClean="0">
              <a:latin typeface="Century Gothic" pitchFamily="34" charset="0"/>
              <a:cs typeface="Arial" pitchFamily="34" charset="0"/>
            </a:endParaRPr>
          </a:p>
          <a:p>
            <a:r>
              <a:rPr lang="ru-RU" i="1" dirty="0" smtClean="0">
                <a:latin typeface="Century Gothic" pitchFamily="34" charset="0"/>
                <a:cs typeface="Arial" pitchFamily="34" charset="0"/>
              </a:rPr>
              <a:t>(поручение на возврат будет направлено в Казначейство России не позднее дня, следующего за днем после получения заявления от налогоплательщика)</a:t>
            </a:r>
            <a:endParaRPr lang="en-US" sz="1600" i="1" dirty="0" smtClean="0">
              <a:latin typeface="Century Gothic" pitchFamily="34" charset="0"/>
              <a:cs typeface="Arial" pitchFamily="34" charset="0"/>
            </a:endParaRPr>
          </a:p>
          <a:p>
            <a:endParaRPr lang="en-US" sz="2000" i="1" dirty="0" smtClean="0">
              <a:latin typeface="Century Gothic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q"/>
            </a:pPr>
            <a:r>
              <a:rPr lang="ru-RU" sz="2000" dirty="0" smtClean="0">
                <a:latin typeface="Century Gothic" pitchFamily="34" charset="0"/>
                <a:cs typeface="Arial" pitchFamily="34" charset="0"/>
              </a:rPr>
              <a:t> </a:t>
            </a:r>
            <a:r>
              <a:rPr lang="ru-RU" sz="2000" b="1" dirty="0" smtClean="0">
                <a:latin typeface="Century Gothic" pitchFamily="34" charset="0"/>
                <a:cs typeface="Arial" pitchFamily="34" charset="0"/>
              </a:rPr>
              <a:t>отсутствие</a:t>
            </a:r>
            <a:r>
              <a:rPr lang="ru-RU" sz="2000" dirty="0" smtClean="0">
                <a:latin typeface="Century Gothic" pitchFamily="34" charset="0"/>
                <a:cs typeface="Arial" pitchFamily="34" charset="0"/>
              </a:rPr>
              <a:t> срока давности образования переплаты </a:t>
            </a:r>
            <a:r>
              <a:rPr lang="ru-RU" i="1" dirty="0" smtClean="0">
                <a:latin typeface="Century Gothic" pitchFamily="34" charset="0"/>
                <a:cs typeface="Arial" pitchFamily="34" charset="0"/>
              </a:rPr>
              <a:t>(существующее сейчас ограничение в три года на возврат/зачет исключается для сумм, уплаченных/зачтенных после 2020 года) </a:t>
            </a:r>
            <a:endParaRPr lang="en-US" sz="1600" i="1" dirty="0" smtClean="0">
              <a:latin typeface="Century Gothic" pitchFamily="34" charset="0"/>
              <a:cs typeface="Arial" pitchFamily="34" charset="0"/>
            </a:endParaRPr>
          </a:p>
          <a:p>
            <a:endParaRPr lang="ru-RU" sz="2000" i="1" dirty="0" smtClean="0">
              <a:latin typeface="Century Gothic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q"/>
            </a:pPr>
            <a:r>
              <a:rPr lang="ru-RU" sz="2000" dirty="0" smtClean="0">
                <a:latin typeface="Century Gothic" pitchFamily="34" charset="0"/>
                <a:cs typeface="Arial" pitchFamily="34" charset="0"/>
              </a:rPr>
              <a:t> </a:t>
            </a:r>
            <a:r>
              <a:rPr lang="ru-RU" sz="2000" b="1" dirty="0" smtClean="0">
                <a:latin typeface="Century Gothic" pitchFamily="34" charset="0"/>
                <a:cs typeface="Arial" pitchFamily="34" charset="0"/>
              </a:rPr>
              <a:t>отсутствие</a:t>
            </a:r>
            <a:r>
              <a:rPr lang="ru-RU" sz="2000" dirty="0" smtClean="0">
                <a:latin typeface="Century Gothic" pitchFamily="34" charset="0"/>
                <a:cs typeface="Arial" pitchFamily="34" charset="0"/>
              </a:rPr>
              <a:t> задолженностей и мер взыскания при наличии переплаты </a:t>
            </a:r>
            <a:endParaRPr lang="en-US" sz="2000" dirty="0" smtClean="0">
              <a:latin typeface="Century Gothic" pitchFamily="34" charset="0"/>
              <a:cs typeface="Arial" pitchFamily="34" charset="0"/>
            </a:endParaRPr>
          </a:p>
          <a:p>
            <a:endParaRPr lang="ru-RU" sz="2000" dirty="0" smtClean="0">
              <a:latin typeface="Century Gothic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q"/>
            </a:pPr>
            <a:r>
              <a:rPr lang="ru-RU" sz="2000" dirty="0" smtClean="0">
                <a:latin typeface="Century Gothic" pitchFamily="34" charset="0"/>
                <a:cs typeface="Arial" pitchFamily="34" charset="0"/>
              </a:rPr>
              <a:t> </a:t>
            </a:r>
            <a:r>
              <a:rPr lang="ru-RU" sz="2000" b="1" dirty="0" smtClean="0">
                <a:latin typeface="Century Gothic" pitchFamily="34" charset="0"/>
                <a:cs typeface="Arial" pitchFamily="34" charset="0"/>
              </a:rPr>
              <a:t>возможность</a:t>
            </a:r>
            <a:r>
              <a:rPr lang="ru-RU" sz="2000" dirty="0" smtClean="0">
                <a:latin typeface="Century Gothic" pitchFamily="34" charset="0"/>
                <a:cs typeface="Arial" pitchFamily="34" charset="0"/>
              </a:rPr>
              <a:t> зачисления «свободных» денежных средств по заявлению налогоплательщика на ЕНП другого лица 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0" y="0"/>
            <a:ext cx="9144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cap="all" dirty="0">
                <a:solidFill>
                  <a:srgbClr val="C00000"/>
                </a:solidFill>
                <a:latin typeface="Century Gothic" pitchFamily="34" charset="0"/>
              </a:rPr>
              <a:t>Новые понятия при расчете и перечислении налогов в бюджет</a:t>
            </a:r>
            <a:endParaRPr lang="ru-RU" sz="2000" cap="all" dirty="0">
              <a:solidFill>
                <a:srgbClr val="C00000"/>
              </a:solidFill>
              <a:latin typeface="Century Gothic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5496" y="411510"/>
            <a:ext cx="3528392" cy="400110"/>
          </a:xfrm>
          <a:prstGeom prst="rect">
            <a:avLst/>
          </a:prstGeom>
          <a:solidFill>
            <a:srgbClr val="C00000"/>
          </a:solidFill>
        </p:spPr>
        <p:txBody>
          <a:bodyPr wrap="square">
            <a:spAutoFit/>
          </a:bodyPr>
          <a:lstStyle/>
          <a:p>
            <a:pPr algn="just"/>
            <a:r>
              <a:rPr lang="ru-RU" sz="2000" b="1" dirty="0">
                <a:solidFill>
                  <a:schemeClr val="bg1"/>
                </a:solidFill>
                <a:latin typeface="Century Gothic" pitchFamily="34" charset="0"/>
              </a:rPr>
              <a:t>Единый </a:t>
            </a:r>
            <a:r>
              <a:rPr lang="ru-RU" sz="2000" b="1" dirty="0" smtClean="0">
                <a:solidFill>
                  <a:schemeClr val="bg1"/>
                </a:solidFill>
                <a:latin typeface="Century Gothic" pitchFamily="34" charset="0"/>
              </a:rPr>
              <a:t>налоговый счет</a:t>
            </a:r>
            <a:r>
              <a:rPr lang="ru-RU" sz="2000" dirty="0" smtClean="0">
                <a:solidFill>
                  <a:schemeClr val="bg1"/>
                </a:solidFill>
                <a:latin typeface="Century Gothic" pitchFamily="34" charset="0"/>
              </a:rPr>
              <a:t> </a:t>
            </a:r>
            <a:endParaRPr lang="ru-RU" sz="2000" dirty="0">
              <a:solidFill>
                <a:schemeClr val="bg1"/>
              </a:solidFill>
              <a:latin typeface="Century Gothic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755576" y="2859782"/>
            <a:ext cx="835292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600" b="1" dirty="0">
                <a:latin typeface="Century Gothic" pitchFamily="34" charset="0"/>
              </a:rPr>
              <a:t>Сальдо единого налогового счета </a:t>
            </a:r>
            <a:r>
              <a:rPr lang="ru-RU" sz="1600" dirty="0">
                <a:latin typeface="Century Gothic" pitchFamily="34" charset="0"/>
              </a:rPr>
              <a:t>–</a:t>
            </a:r>
            <a:r>
              <a:rPr lang="ru-RU" sz="1600" b="1" dirty="0">
                <a:latin typeface="Century Gothic" pitchFamily="34" charset="0"/>
              </a:rPr>
              <a:t> </a:t>
            </a:r>
            <a:r>
              <a:rPr lang="ru-RU" sz="1600" dirty="0">
                <a:latin typeface="Century Gothic" pitchFamily="34" charset="0"/>
              </a:rPr>
              <a:t>разница между суммой налогов, перечисленных на счет денежных средств и суммой налогов, подлежащей </a:t>
            </a:r>
            <a:r>
              <a:rPr lang="ru-RU" sz="1600" dirty="0" smtClean="0">
                <a:latin typeface="Century Gothic" pitchFamily="34" charset="0"/>
              </a:rPr>
              <a:t>уплате</a:t>
            </a:r>
            <a:r>
              <a:rPr lang="en-US" sz="1600" dirty="0" smtClean="0">
                <a:latin typeface="Century Gothic" pitchFamily="34" charset="0"/>
              </a:rPr>
              <a:t> </a:t>
            </a:r>
            <a:r>
              <a:rPr lang="en-US" sz="1600" b="1" i="1" dirty="0" smtClean="0">
                <a:latin typeface="Century Gothic" pitchFamily="34" charset="0"/>
              </a:rPr>
              <a:t>(</a:t>
            </a:r>
            <a:r>
              <a:rPr lang="ru-RU" sz="1600" b="1" i="1" dirty="0" smtClean="0">
                <a:latin typeface="Century Gothic" pitchFamily="34" charset="0"/>
              </a:rPr>
              <a:t>положительное, отрицательное, нулевое)</a:t>
            </a:r>
            <a:endParaRPr lang="ru-RU" sz="1600" b="1" i="1" dirty="0">
              <a:latin typeface="Century Gothic" pitchFamily="34" charset="0"/>
            </a:endParaRPr>
          </a:p>
        </p:txBody>
      </p:sp>
      <p:pic>
        <p:nvPicPr>
          <p:cNvPr id="11" name="Picture 3" descr="E:\1502071079_56540-6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496" y="2859782"/>
            <a:ext cx="836006" cy="720080"/>
          </a:xfrm>
          <a:prstGeom prst="rect">
            <a:avLst/>
          </a:prstGeom>
          <a:noFill/>
        </p:spPr>
      </p:pic>
      <p:sp>
        <p:nvSpPr>
          <p:cNvPr id="18433" name="Rectangle 1"/>
          <p:cNvSpPr>
            <a:spLocks noChangeArrowheads="1"/>
          </p:cNvSpPr>
          <p:nvPr/>
        </p:nvSpPr>
        <p:spPr bwMode="auto">
          <a:xfrm>
            <a:off x="107504" y="1565379"/>
            <a:ext cx="1584176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entury Gothic" pitchFamily="34" charset="0"/>
                <a:ea typeface="Calibri" pitchFamily="34" charset="0"/>
                <a:cs typeface="Times New Roman" pitchFamily="18" charset="0"/>
              </a:rPr>
              <a:t>ЕНС позволяет: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Century Gothic" pitchFamily="34" charset="0"/>
              <a:cs typeface="Arial" pitchFamily="34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1547664" y="1491630"/>
            <a:ext cx="7524328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600" i="1" dirty="0" smtClean="0">
                <a:latin typeface="Century Gothic" pitchFamily="34" charset="0"/>
                <a:ea typeface="Calibri" pitchFamily="34" charset="0"/>
                <a:cs typeface="Times New Roman" pitchFamily="18" charset="0"/>
              </a:rPr>
              <a:t>- </a:t>
            </a:r>
            <a:r>
              <a:rPr lang="ru-RU" sz="1600" i="1" dirty="0" smtClean="0">
                <a:solidFill>
                  <a:srgbClr val="C00000"/>
                </a:solidFill>
                <a:latin typeface="Century Gothic" pitchFamily="34" charset="0"/>
                <a:ea typeface="Calibri" pitchFamily="34" charset="0"/>
                <a:cs typeface="Times New Roman" pitchFamily="18" charset="0"/>
              </a:rPr>
              <a:t>сформировать</a:t>
            </a:r>
            <a:r>
              <a:rPr lang="ru-RU" sz="1600" i="1" dirty="0" smtClean="0">
                <a:latin typeface="Century Gothic" pitchFamily="34" charset="0"/>
                <a:ea typeface="Calibri" pitchFamily="34" charset="0"/>
                <a:cs typeface="Times New Roman" pitchFamily="18" charset="0"/>
              </a:rPr>
              <a:t> единое сальдо расчетов и систематизировать результаты налоговых обязательств</a:t>
            </a: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600" i="1" dirty="0" smtClean="0">
                <a:latin typeface="Century Gothic" pitchFamily="34" charset="0"/>
                <a:ea typeface="Calibri" pitchFamily="34" charset="0"/>
                <a:cs typeface="Times New Roman" pitchFamily="18" charset="0"/>
              </a:rPr>
              <a:t>- </a:t>
            </a:r>
            <a:r>
              <a:rPr lang="ru-RU" sz="1600" i="1" dirty="0" smtClean="0">
                <a:solidFill>
                  <a:srgbClr val="C00000"/>
                </a:solidFill>
                <a:latin typeface="Century Gothic" pitchFamily="34" charset="0"/>
                <a:ea typeface="Calibri" pitchFamily="34" charset="0"/>
                <a:cs typeface="Times New Roman" pitchFamily="18" charset="0"/>
              </a:rPr>
              <a:t>перечислять</a:t>
            </a:r>
            <a:r>
              <a:rPr lang="ru-RU" sz="1600" i="1" dirty="0" smtClean="0">
                <a:latin typeface="Century Gothic" pitchFamily="34" charset="0"/>
                <a:ea typeface="Calibri" pitchFamily="34" charset="0"/>
                <a:cs typeface="Times New Roman" pitchFamily="18" charset="0"/>
              </a:rPr>
              <a:t> средства по принципу Единого налогового платежа универсальным платежным поручением</a:t>
            </a:r>
          </a:p>
        </p:txBody>
      </p:sp>
      <p:sp>
        <p:nvSpPr>
          <p:cNvPr id="16" name="Прямоугольник 15"/>
          <p:cNvSpPr/>
          <p:nvPr/>
        </p:nvSpPr>
        <p:spPr>
          <a:xfrm>
            <a:off x="0" y="771550"/>
            <a:ext cx="594015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latin typeface="Century Gothic" pitchFamily="34" charset="0"/>
              </a:rPr>
              <a:t>- единая сумма расчетов налогоплательщика с бюджетом.</a:t>
            </a:r>
            <a:endParaRPr lang="ru-RU" dirty="0"/>
          </a:p>
        </p:txBody>
      </p:sp>
      <p:sp>
        <p:nvSpPr>
          <p:cNvPr id="17" name="Прямоугольник 16"/>
          <p:cNvSpPr/>
          <p:nvPr/>
        </p:nvSpPr>
        <p:spPr>
          <a:xfrm>
            <a:off x="6012160" y="474226"/>
            <a:ext cx="3096344" cy="646331"/>
          </a:xfrm>
          <a:prstGeom prst="rect">
            <a:avLst/>
          </a:prstGeom>
          <a:solidFill>
            <a:srgbClr val="00B0F0"/>
          </a:solidFill>
        </p:spPr>
        <p:txBody>
          <a:bodyPr wrap="square">
            <a:spAutoFit/>
          </a:bodyPr>
          <a:lstStyle/>
          <a:p>
            <a:pPr algn="r"/>
            <a:r>
              <a:rPr lang="ru-RU" dirty="0" smtClean="0">
                <a:solidFill>
                  <a:schemeClr val="bg1"/>
                </a:solidFill>
                <a:latin typeface="Century Gothic" pitchFamily="34" charset="0"/>
              </a:rPr>
              <a:t>начало действия: </a:t>
            </a:r>
          </a:p>
          <a:p>
            <a:pPr algn="r"/>
            <a:r>
              <a:rPr lang="ru-RU" b="1" u="sng" dirty="0" smtClean="0">
                <a:solidFill>
                  <a:schemeClr val="bg1"/>
                </a:solidFill>
                <a:latin typeface="Century Gothic" pitchFamily="34" charset="0"/>
              </a:rPr>
              <a:t>с 1 января 2023 года</a:t>
            </a:r>
            <a:endParaRPr lang="ru-RU" b="1" u="sng" dirty="0">
              <a:solidFill>
                <a:schemeClr val="bg1"/>
              </a:solidFill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107504" y="1491630"/>
            <a:ext cx="8928992" cy="1080120"/>
          </a:xfrm>
          <a:prstGeom prst="rect">
            <a:avLst/>
          </a:prstGeom>
          <a:noFill/>
          <a:ln w="158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9" name="Picture 3" descr="E:\1502071079_56540-6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496" y="4083918"/>
            <a:ext cx="836006" cy="720080"/>
          </a:xfrm>
          <a:prstGeom prst="rect">
            <a:avLst/>
          </a:prstGeom>
          <a:noFill/>
        </p:spPr>
      </p:pic>
      <p:sp>
        <p:nvSpPr>
          <p:cNvPr id="22" name="Rectangle 1"/>
          <p:cNvSpPr>
            <a:spLocks noChangeArrowheads="1"/>
          </p:cNvSpPr>
          <p:nvPr/>
        </p:nvSpPr>
        <p:spPr bwMode="auto">
          <a:xfrm>
            <a:off x="755576" y="4014812"/>
            <a:ext cx="8280920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entury Gothic" pitchFamily="34" charset="0"/>
                <a:ea typeface="Calibri" pitchFamily="34" charset="0"/>
                <a:cs typeface="Times New Roman" pitchFamily="18" charset="0"/>
              </a:rPr>
              <a:t>Единый налоговый платеж – 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entury Gothic" pitchFamily="34" charset="0"/>
                <a:ea typeface="Calibri" pitchFamily="34" charset="0"/>
                <a:cs typeface="Times New Roman" pitchFamily="18" charset="0"/>
              </a:rPr>
              <a:t>денежные средства, перечисленные налогоплательщиком, плательщиком страховых взносов, налоговым агентом на единый налоговый счет для исполнения 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entury Gothic" pitchFamily="34" charset="0"/>
                <a:ea typeface="Calibri" pitchFamily="34" charset="0"/>
                <a:cs typeface="Times New Roman" pitchFamily="18" charset="0"/>
              </a:rPr>
              <a:t>совокупной обязанности 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entury Gothic" pitchFamily="34" charset="0"/>
                <a:ea typeface="Calibri" pitchFamily="34" charset="0"/>
                <a:cs typeface="Times New Roman" pitchFamily="18" charset="0"/>
              </a:rPr>
              <a:t>по уплате налогов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entury Gothic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0" y="0"/>
            <a:ext cx="9144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cap="all" dirty="0" smtClean="0">
                <a:solidFill>
                  <a:srgbClr val="C00000"/>
                </a:solidFill>
                <a:latin typeface="Century Gothic" pitchFamily="34" charset="0"/>
              </a:rPr>
              <a:t>Налоги, оплачиваемые единым налоговым счетом </a:t>
            </a:r>
          </a:p>
        </p:txBody>
      </p:sp>
      <p:sp>
        <p:nvSpPr>
          <p:cNvPr id="14338" name="Rectangle 2"/>
          <p:cNvSpPr>
            <a:spLocks noChangeArrowheads="1"/>
          </p:cNvSpPr>
          <p:nvPr/>
        </p:nvSpPr>
        <p:spPr bwMode="auto">
          <a:xfrm>
            <a:off x="107504" y="474226"/>
            <a:ext cx="6910866" cy="369332"/>
          </a:xfrm>
          <a:prstGeom prst="rect">
            <a:avLst/>
          </a:prstGeom>
          <a:solidFill>
            <a:srgbClr val="C00000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b="1" i="1" dirty="0" smtClean="0">
                <a:solidFill>
                  <a:schemeClr val="bg1"/>
                </a:solidFill>
                <a:latin typeface="Century Gothic" pitchFamily="34" charset="0"/>
                <a:ea typeface="Times New Roman" pitchFamily="18" charset="0"/>
                <a:cs typeface="Arial" pitchFamily="34" charset="0"/>
              </a:rPr>
              <a:t>Как на ЕНП, так и на конкретный КБК можно заплатить</a:t>
            </a:r>
            <a:r>
              <a:rPr kumimoji="0" lang="ru-RU" b="1" i="1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Century Gothic" pitchFamily="34" charset="0"/>
                <a:ea typeface="Times New Roman" pitchFamily="18" charset="0"/>
                <a:cs typeface="Arial" pitchFamily="34" charset="0"/>
              </a:rPr>
              <a:t>:</a:t>
            </a:r>
            <a:endParaRPr kumimoji="0" lang="ru-RU" sz="2400" b="0" i="1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Century Gothic" pitchFamily="34" charset="0"/>
              <a:cs typeface="Arial" pitchFamily="34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107504" y="843558"/>
            <a:ext cx="9036496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q"/>
            </a:pPr>
            <a:r>
              <a:rPr lang="ru-RU" sz="2000" dirty="0" smtClean="0">
                <a:latin typeface="Century Gothic" pitchFamily="34" charset="0"/>
              </a:rPr>
              <a:t> налог на профессиональный доход</a:t>
            </a:r>
          </a:p>
          <a:p>
            <a:pPr>
              <a:buFont typeface="Wingdings" pitchFamily="2" charset="2"/>
              <a:buChar char="q"/>
            </a:pPr>
            <a:r>
              <a:rPr lang="ru-RU" sz="2000" dirty="0" smtClean="0">
                <a:latin typeface="Century Gothic" pitchFamily="34" charset="0"/>
              </a:rPr>
              <a:t> сборы за пользование объектами животного мира</a:t>
            </a:r>
          </a:p>
          <a:p>
            <a:pPr>
              <a:buFont typeface="Wingdings" pitchFamily="2" charset="2"/>
              <a:buChar char="q"/>
            </a:pPr>
            <a:r>
              <a:rPr lang="ru-RU" sz="2000" dirty="0" smtClean="0">
                <a:latin typeface="Century Gothic" pitchFamily="34" charset="0"/>
              </a:rPr>
              <a:t> сборы за пользование объектами водных биологических ресурсов</a:t>
            </a:r>
          </a:p>
          <a:p>
            <a:pPr>
              <a:buFont typeface="Wingdings" pitchFamily="2" charset="2"/>
              <a:buChar char="q"/>
            </a:pPr>
            <a:r>
              <a:rPr lang="ru-RU" sz="2000" dirty="0" smtClean="0">
                <a:latin typeface="Century Gothic" pitchFamily="34" charset="0"/>
              </a:rPr>
              <a:t> утилизационный сбор</a:t>
            </a:r>
          </a:p>
          <a:p>
            <a:pPr>
              <a:buFont typeface="Wingdings" pitchFamily="2" charset="2"/>
              <a:buChar char="q"/>
            </a:pPr>
            <a:r>
              <a:rPr lang="ru-RU" sz="2000" dirty="0" smtClean="0">
                <a:latin typeface="Century Gothic" pitchFamily="34" charset="0"/>
              </a:rPr>
              <a:t> страховые взносы за период до 1 января 2017 года</a:t>
            </a:r>
            <a:endParaRPr lang="ru-RU" sz="2000" dirty="0">
              <a:latin typeface="Century Gothic" pitchFamily="34" charset="0"/>
            </a:endParaRPr>
          </a:p>
        </p:txBody>
      </p:sp>
      <p:sp>
        <p:nvSpPr>
          <p:cNvPr id="8" name="Rectangle 2"/>
          <p:cNvSpPr>
            <a:spLocks noChangeArrowheads="1"/>
          </p:cNvSpPr>
          <p:nvPr/>
        </p:nvSpPr>
        <p:spPr bwMode="auto">
          <a:xfrm>
            <a:off x="179512" y="2859782"/>
            <a:ext cx="4285147" cy="369332"/>
          </a:xfrm>
          <a:prstGeom prst="rect">
            <a:avLst/>
          </a:prstGeom>
          <a:solidFill>
            <a:srgbClr val="C00000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b="1" i="1" dirty="0" smtClean="0">
                <a:solidFill>
                  <a:schemeClr val="bg1"/>
                </a:solidFill>
                <a:latin typeface="Century Gothic" pitchFamily="34" charset="0"/>
                <a:ea typeface="Times New Roman" pitchFamily="18" charset="0"/>
                <a:cs typeface="Arial" pitchFamily="34" charset="0"/>
              </a:rPr>
              <a:t>На конкретный КБК уплачиваются</a:t>
            </a:r>
            <a:r>
              <a:rPr kumimoji="0" lang="ru-RU" b="1" i="1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Century Gothic" pitchFamily="34" charset="0"/>
                <a:ea typeface="Times New Roman" pitchFamily="18" charset="0"/>
                <a:cs typeface="Arial" pitchFamily="34" charset="0"/>
              </a:rPr>
              <a:t>:</a:t>
            </a:r>
            <a:endParaRPr kumimoji="0" lang="ru-RU" sz="2400" b="0" i="1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Century Gothic" pitchFamily="34" charset="0"/>
              <a:cs typeface="Arial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07504" y="3225046"/>
            <a:ext cx="9036496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q"/>
            </a:pPr>
            <a:r>
              <a:rPr lang="ru-RU" sz="2000" dirty="0" smtClean="0">
                <a:latin typeface="Century Gothic" pitchFamily="34" charset="0"/>
              </a:rPr>
              <a:t> НДФЛ с выплат иностранцам с патентом</a:t>
            </a:r>
          </a:p>
          <a:p>
            <a:pPr>
              <a:buFont typeface="Wingdings" pitchFamily="2" charset="2"/>
              <a:buChar char="q"/>
            </a:pPr>
            <a:r>
              <a:rPr lang="ru-RU" sz="2000" dirty="0" smtClean="0">
                <a:latin typeface="Century Gothic" pitchFamily="34" charset="0"/>
              </a:rPr>
              <a:t> различные виды пошлин, в том числе по которой суд не выдал исполнительный документ </a:t>
            </a:r>
          </a:p>
          <a:p>
            <a:pPr>
              <a:buFont typeface="Wingdings" pitchFamily="2" charset="2"/>
              <a:buChar char="q"/>
            </a:pPr>
            <a:r>
              <a:rPr lang="ru-RU" sz="2000" dirty="0" smtClean="0">
                <a:latin typeface="Century Gothic" pitchFamily="34" charset="0"/>
              </a:rPr>
              <a:t> административные штрафы</a:t>
            </a:r>
            <a:endParaRPr lang="ru-RU" sz="2000" dirty="0">
              <a:latin typeface="Century Gothic" pitchFamily="34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 l="11513" t="19650" r="63681" b="16301"/>
          <a:stretch>
            <a:fillRect/>
          </a:stretch>
        </p:blipFill>
        <p:spPr bwMode="auto">
          <a:xfrm>
            <a:off x="107504" y="284638"/>
            <a:ext cx="1872208" cy="27191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0" y="0"/>
            <a:ext cx="9144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cap="all" dirty="0" smtClean="0">
                <a:solidFill>
                  <a:srgbClr val="C00000"/>
                </a:solidFill>
                <a:latin typeface="Century Gothic" pitchFamily="34" charset="0"/>
              </a:rPr>
              <a:t>уведомление об исчисленных налогах</a:t>
            </a:r>
          </a:p>
        </p:txBody>
      </p:sp>
      <p:sp>
        <p:nvSpPr>
          <p:cNvPr id="16" name="Прямоугольник 15"/>
          <p:cNvSpPr/>
          <p:nvPr/>
        </p:nvSpPr>
        <p:spPr>
          <a:xfrm>
            <a:off x="2987824" y="672247"/>
            <a:ext cx="601216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>
                <a:latin typeface="Century Gothic" pitchFamily="34" charset="0"/>
                <a:cs typeface="Arial" pitchFamily="34" charset="0"/>
              </a:rPr>
              <a:t>П</a:t>
            </a:r>
            <a:r>
              <a:rPr lang="ru-RU" sz="2000" dirty="0" smtClean="0">
                <a:latin typeface="Century Gothic" pitchFamily="34" charset="0"/>
                <a:cs typeface="Arial" pitchFamily="34" charset="0"/>
              </a:rPr>
              <a:t>редставляется в налоговый орган </a:t>
            </a:r>
            <a:r>
              <a:rPr lang="ru-RU" sz="2000" b="1" dirty="0" smtClean="0">
                <a:solidFill>
                  <a:srgbClr val="C00000"/>
                </a:solidFill>
                <a:latin typeface="Century Gothic" pitchFamily="34" charset="0"/>
                <a:cs typeface="Arial" pitchFamily="34" charset="0"/>
              </a:rPr>
              <a:t>не позднее 25 числа</a:t>
            </a:r>
            <a:r>
              <a:rPr lang="ru-RU" sz="2000" dirty="0" smtClean="0">
                <a:latin typeface="Century Gothic" pitchFamily="34" charset="0"/>
                <a:cs typeface="Arial" pitchFamily="34" charset="0"/>
              </a:rPr>
              <a:t> месяца, в котором установлен срок уплаты налога и страховых взносов</a:t>
            </a:r>
            <a:endParaRPr lang="ru-RU" sz="2000" b="1" dirty="0">
              <a:solidFill>
                <a:srgbClr val="C00000"/>
              </a:solidFill>
            </a:endParaRPr>
          </a:p>
        </p:txBody>
      </p:sp>
      <p:sp>
        <p:nvSpPr>
          <p:cNvPr id="37" name="Прямоугольник 36"/>
          <p:cNvSpPr/>
          <p:nvPr/>
        </p:nvSpPr>
        <p:spPr>
          <a:xfrm>
            <a:off x="3059832" y="2295912"/>
            <a:ext cx="594015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>
                <a:latin typeface="Century Gothic" pitchFamily="34" charset="0"/>
                <a:cs typeface="Arial" pitchFamily="34" charset="0"/>
              </a:rPr>
              <a:t>С</a:t>
            </a:r>
            <a:r>
              <a:rPr lang="ru-RU" sz="2000" dirty="0" smtClean="0">
                <a:latin typeface="Century Gothic" pitchFamily="34" charset="0"/>
                <a:cs typeface="Arial" pitchFamily="34" charset="0"/>
              </a:rPr>
              <a:t>одержит </a:t>
            </a:r>
            <a:r>
              <a:rPr lang="ru-RU" sz="2000" b="1" dirty="0" smtClean="0">
                <a:solidFill>
                  <a:srgbClr val="C00000"/>
                </a:solidFill>
                <a:latin typeface="Century Gothic" pitchFamily="34" charset="0"/>
                <a:cs typeface="Arial" pitchFamily="34" charset="0"/>
              </a:rPr>
              <a:t>5 показателей:</a:t>
            </a:r>
            <a:r>
              <a:rPr lang="ru-RU" sz="2000" dirty="0" smtClean="0">
                <a:latin typeface="Century Gothic" pitchFamily="34" charset="0"/>
                <a:cs typeface="Arial" pitchFamily="34" charset="0"/>
              </a:rPr>
              <a:t> ИНН, КПП, КБК, ОКТМО, срок уплаты</a:t>
            </a:r>
            <a:endParaRPr lang="ru-RU" sz="2000" b="1" dirty="0">
              <a:solidFill>
                <a:srgbClr val="C00000"/>
              </a:solidFill>
            </a:endParaRPr>
          </a:p>
        </p:txBody>
      </p:sp>
      <p:sp>
        <p:nvSpPr>
          <p:cNvPr id="17415" name="Rectangle 7"/>
          <p:cNvSpPr>
            <a:spLocks noChangeArrowheads="1"/>
          </p:cNvSpPr>
          <p:nvPr/>
        </p:nvSpPr>
        <p:spPr bwMode="auto">
          <a:xfrm>
            <a:off x="35497" y="2931790"/>
            <a:ext cx="9108504" cy="22467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entury Gothic" pitchFamily="34" charset="0"/>
                <a:cs typeface="Times New Roman" pitchFamily="18" charset="0"/>
              </a:rPr>
              <a:t>Уведомление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entury Gothic" pitchFamily="34" charset="0"/>
                <a:cs typeface="Times New Roman" pitchFamily="18" charset="0"/>
              </a:rPr>
              <a:t>: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entury Gothic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q"/>
              <a:tabLst/>
            </a:pPr>
            <a:r>
              <a:rPr kumimoji="0" lang="ru-RU" sz="16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entury Gothic" pitchFamily="34" charset="0"/>
                <a:cs typeface="Times New Roman" pitchFamily="18" charset="0"/>
              </a:rPr>
              <a:t>  </a:t>
            </a:r>
            <a:r>
              <a:rPr kumimoji="0" lang="ru-RU" sz="20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entury Gothic" pitchFamily="34" charset="0"/>
                <a:cs typeface="Times New Roman" pitchFamily="18" charset="0"/>
              </a:rPr>
              <a:t>одно по всем налогам</a:t>
            </a: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q"/>
            </a:pPr>
            <a:r>
              <a:rPr lang="ru-RU" sz="2000" i="1" dirty="0" smtClean="0">
                <a:latin typeface="Century Gothic" pitchFamily="34" charset="0"/>
                <a:cs typeface="Times New Roman" pitchFamily="18" charset="0"/>
              </a:rPr>
              <a:t> одно на год по отдельным налогам (например</a:t>
            </a:r>
            <a:r>
              <a:rPr kumimoji="0" lang="ru-RU" sz="20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entury Gothic" pitchFamily="34" charset="0"/>
                <a:cs typeface="Times New Roman" pitchFamily="18" charset="0"/>
              </a:rPr>
              <a:t>, по налогу на имущество организаций)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entury Gothic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q"/>
              <a:tabLst/>
            </a:pPr>
            <a:r>
              <a:rPr kumimoji="0" lang="ru-RU" sz="20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entury Gothic" pitchFamily="34" charset="0"/>
                <a:cs typeface="Times New Roman" pitchFamily="18" charset="0"/>
              </a:rPr>
              <a:t> </a:t>
            </a:r>
            <a:r>
              <a:rPr lang="ru-RU" sz="2000" i="1" dirty="0" smtClean="0">
                <a:latin typeface="Century Gothic" pitchFamily="34" charset="0"/>
                <a:cs typeface="Times New Roman" pitchFamily="18" charset="0"/>
              </a:rPr>
              <a:t>в случае</a:t>
            </a:r>
            <a:r>
              <a:rPr kumimoji="0" lang="ru-RU" sz="20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entury Gothic" pitchFamily="34" charset="0"/>
                <a:cs typeface="Times New Roman" pitchFamily="18" charset="0"/>
              </a:rPr>
              <a:t> допущенных ошибок оформляется</a:t>
            </a:r>
            <a:r>
              <a:rPr kumimoji="0" lang="ru-RU" sz="2000" b="0" i="1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Century Gothic" pitchFamily="34" charset="0"/>
                <a:cs typeface="Times New Roman" pitchFamily="18" charset="0"/>
              </a:rPr>
              <a:t> новое уведомление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entury Gothic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q"/>
              <a:tabLst/>
            </a:pPr>
            <a:r>
              <a:rPr kumimoji="0" lang="ru-RU" sz="20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entury Gothic" pitchFamily="34" charset="0"/>
                <a:cs typeface="Times New Roman" pitchFamily="18" charset="0"/>
              </a:rPr>
              <a:t> заполняется в доработанном программном продукте</a:t>
            </a:r>
            <a:r>
              <a:rPr kumimoji="0" lang="ru-RU" sz="2000" b="0" i="1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Century Gothic" pitchFamily="34" charset="0"/>
                <a:cs typeface="Times New Roman" pitchFamily="18" charset="0"/>
              </a:rPr>
              <a:t> «1С» (или в ЛК налоговой системы) 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entury Gothic" pitchFamily="34" charset="0"/>
              <a:cs typeface="Arial" pitchFamily="34" charset="0"/>
            </a:endParaRPr>
          </a:p>
        </p:txBody>
      </p:sp>
      <p:pic>
        <p:nvPicPr>
          <p:cNvPr id="41" name="Picture 3" descr="E:\1502071079_56540-6.gif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339752" y="555526"/>
            <a:ext cx="836006" cy="720080"/>
          </a:xfrm>
          <a:prstGeom prst="rect">
            <a:avLst/>
          </a:prstGeom>
          <a:noFill/>
        </p:spPr>
      </p:pic>
      <p:pic>
        <p:nvPicPr>
          <p:cNvPr id="42" name="Picture 3" descr="E:\1502071079_56540-6.gif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339752" y="2223904"/>
            <a:ext cx="836006" cy="72008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33192738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0" y="0"/>
            <a:ext cx="9144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cap="all" dirty="0" smtClean="0">
                <a:solidFill>
                  <a:srgbClr val="C00000"/>
                </a:solidFill>
                <a:latin typeface="Century Gothic" pitchFamily="34" charset="0"/>
              </a:rPr>
              <a:t>формирование сальдо единого налогового счета </a:t>
            </a:r>
          </a:p>
        </p:txBody>
      </p:sp>
      <p:sp>
        <p:nvSpPr>
          <p:cNvPr id="14338" name="Rectangle 2"/>
          <p:cNvSpPr>
            <a:spLocks noChangeArrowheads="1"/>
          </p:cNvSpPr>
          <p:nvPr/>
        </p:nvSpPr>
        <p:spPr bwMode="auto">
          <a:xfrm>
            <a:off x="107504" y="483518"/>
            <a:ext cx="6152646" cy="369332"/>
          </a:xfrm>
          <a:prstGeom prst="rect">
            <a:avLst/>
          </a:prstGeom>
          <a:solidFill>
            <a:srgbClr val="C00000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b="1" i="1" dirty="0" smtClean="0">
                <a:solidFill>
                  <a:schemeClr val="bg1"/>
                </a:solidFill>
                <a:latin typeface="Century Gothic" pitchFamily="34" charset="0"/>
                <a:ea typeface="Times New Roman" pitchFamily="18" charset="0"/>
                <a:cs typeface="Arial" pitchFamily="34" charset="0"/>
              </a:rPr>
              <a:t>Особенности </a:t>
            </a:r>
            <a:r>
              <a:rPr kumimoji="0" lang="ru-RU" b="1" i="1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Century Gothic" pitchFamily="34" charset="0"/>
                <a:ea typeface="Times New Roman" pitchFamily="18" charset="0"/>
                <a:cs typeface="Arial" pitchFamily="34" charset="0"/>
              </a:rPr>
              <a:t>формирования начального сальдо:</a:t>
            </a:r>
            <a:endParaRPr kumimoji="0" lang="ru-RU" sz="2400" b="0" i="1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Century Gothic" pitchFamily="34" charset="0"/>
              <a:cs typeface="Arial" pitchFamily="34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220100" y="3664064"/>
            <a:ext cx="824440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cap="all" dirty="0">
                <a:solidFill>
                  <a:srgbClr val="C00000"/>
                </a:solidFill>
                <a:latin typeface="Century Gothic" pitchFamily="34" charset="0"/>
              </a:rPr>
              <a:t>не учитываются</a:t>
            </a:r>
            <a:r>
              <a:rPr lang="ru-RU" sz="2000" cap="all" dirty="0">
                <a:solidFill>
                  <a:srgbClr val="C00000"/>
                </a:solidFill>
                <a:latin typeface="Century Gothic" pitchFamily="34" charset="0"/>
              </a:rPr>
              <a:t> </a:t>
            </a:r>
            <a:r>
              <a:rPr lang="ru-RU" sz="2000" dirty="0">
                <a:latin typeface="Century Gothic" pitchFamily="34" charset="0"/>
              </a:rPr>
              <a:t>суммы налога на прибыль, </a:t>
            </a:r>
            <a:r>
              <a:rPr lang="ru-RU" sz="2000" dirty="0">
                <a:solidFill>
                  <a:srgbClr val="C00000"/>
                </a:solidFill>
                <a:latin typeface="Century Gothic" pitchFamily="34" charset="0"/>
              </a:rPr>
              <a:t>излишне уплаченные </a:t>
            </a:r>
            <a:r>
              <a:rPr lang="ru-RU" sz="2000" dirty="0">
                <a:latin typeface="Century Gothic" pitchFamily="34" charset="0"/>
              </a:rPr>
              <a:t>в бюджет </a:t>
            </a:r>
            <a:r>
              <a:rPr lang="ru-RU" sz="2000" dirty="0" smtClean="0">
                <a:latin typeface="Century Gothic" pitchFamily="34" charset="0"/>
              </a:rPr>
              <a:t>субъекта (за рамками ЕНС)</a:t>
            </a:r>
            <a:endParaRPr lang="ru-RU" sz="2000" dirty="0">
              <a:latin typeface="Century Gothic" pitchFamily="34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720080" y="1176303"/>
            <a:ext cx="8388424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cap="all" dirty="0" smtClean="0">
                <a:solidFill>
                  <a:srgbClr val="C00000"/>
                </a:solidFill>
                <a:latin typeface="Century Gothic" pitchFamily="34" charset="0"/>
              </a:rPr>
              <a:t>НЕ УЧАСТВУЮТ </a:t>
            </a:r>
            <a:r>
              <a:rPr lang="ru-RU" sz="2000" dirty="0" smtClean="0">
                <a:latin typeface="Century Gothic" pitchFamily="34" charset="0"/>
              </a:rPr>
              <a:t>в формировании </a:t>
            </a:r>
            <a:r>
              <a:rPr lang="ru-RU" sz="2000" dirty="0">
                <a:latin typeface="Century Gothic" pitchFamily="34" charset="0"/>
              </a:rPr>
              <a:t>ЕНС </a:t>
            </a:r>
            <a:r>
              <a:rPr lang="ru-RU" sz="2000" dirty="0" smtClean="0">
                <a:latin typeface="Century Gothic" pitchFamily="34" charset="0"/>
              </a:rPr>
              <a:t>на </a:t>
            </a:r>
            <a:r>
              <a:rPr lang="ru-RU" sz="2000" dirty="0">
                <a:latin typeface="Century Gothic" pitchFamily="34" charset="0"/>
              </a:rPr>
              <a:t>31 декабря 2022 </a:t>
            </a:r>
            <a:r>
              <a:rPr lang="ru-RU" sz="2000" dirty="0" smtClean="0">
                <a:latin typeface="Century Gothic" pitchFamily="34" charset="0"/>
              </a:rPr>
              <a:t>года налоги, </a:t>
            </a:r>
            <a:r>
              <a:rPr lang="ru-RU" sz="2000" dirty="0" smtClean="0">
                <a:solidFill>
                  <a:srgbClr val="C00000"/>
                </a:solidFill>
                <a:latin typeface="Century Gothic" pitchFamily="34" charset="0"/>
              </a:rPr>
              <a:t>уплаченные авансом за 2022 год</a:t>
            </a:r>
            <a:r>
              <a:rPr lang="ru-RU" sz="2000" dirty="0" smtClean="0">
                <a:latin typeface="Century Gothic" pitchFamily="34" charset="0"/>
              </a:rPr>
              <a:t>: транспортный налог, земельный налог, налог на имущество организаций, НДФЛ, страховые взносы, УСН, ЕСХН</a:t>
            </a:r>
            <a:endParaRPr lang="ru-RU" sz="2000" dirty="0">
              <a:latin typeface="Century Gothic" pitchFamily="34" charset="0"/>
            </a:endParaRPr>
          </a:p>
        </p:txBody>
      </p:sp>
      <p:pic>
        <p:nvPicPr>
          <p:cNvPr id="14339" name="Picture 3" descr="E:\151677281961f77ecbc745e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 l="38100" t="4802" r="37567"/>
          <a:stretch>
            <a:fillRect/>
          </a:stretch>
        </p:blipFill>
        <p:spPr bwMode="auto">
          <a:xfrm>
            <a:off x="-36512" y="915566"/>
            <a:ext cx="864096" cy="1903312"/>
          </a:xfrm>
          <a:prstGeom prst="rect">
            <a:avLst/>
          </a:prstGeom>
          <a:noFill/>
        </p:spPr>
      </p:pic>
      <p:sp>
        <p:nvSpPr>
          <p:cNvPr id="11" name="Прямоугольник 10"/>
          <p:cNvSpPr/>
          <p:nvPr/>
        </p:nvSpPr>
        <p:spPr>
          <a:xfrm>
            <a:off x="209796" y="2891720"/>
            <a:ext cx="846043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u="sng" dirty="0" smtClean="0">
                <a:solidFill>
                  <a:srgbClr val="0070C0"/>
                </a:solidFill>
                <a:latin typeface="Century Gothic" pitchFamily="34" charset="0"/>
              </a:rPr>
              <a:t> Сальдо входящее = 0: </a:t>
            </a:r>
            <a:r>
              <a:rPr lang="ru-RU" sz="2000" dirty="0" smtClean="0">
                <a:latin typeface="Century Gothic" pitchFamily="34" charset="0"/>
              </a:rPr>
              <a:t>сколько заплачено, столько начислено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0" y="0"/>
            <a:ext cx="9144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cap="all" dirty="0" smtClean="0">
                <a:solidFill>
                  <a:srgbClr val="C00000"/>
                </a:solidFill>
                <a:latin typeface="Century Gothic" pitchFamily="34" charset="0"/>
              </a:rPr>
              <a:t>Письмо от 26 января 2023 </a:t>
            </a:r>
            <a:r>
              <a:rPr lang="ru-RU" sz="2000" b="1" cap="all" dirty="0">
                <a:solidFill>
                  <a:srgbClr val="C00000"/>
                </a:solidFill>
                <a:latin typeface="Century Gothic" pitchFamily="34" charset="0"/>
              </a:rPr>
              <a:t>года № ЕД-26-8/2@  </a:t>
            </a:r>
            <a:endParaRPr lang="ru-RU" sz="2000" b="1" cap="all" dirty="0" smtClean="0">
              <a:solidFill>
                <a:srgbClr val="C00000"/>
              </a:solidFill>
              <a:latin typeface="Century Gothic" pitchFamily="34" charset="0"/>
            </a:endParaRPr>
          </a:p>
        </p:txBody>
      </p:sp>
      <p:sp>
        <p:nvSpPr>
          <p:cNvPr id="22529" name="Rectangle 1"/>
          <p:cNvSpPr>
            <a:spLocks noChangeArrowheads="1"/>
          </p:cNvSpPr>
          <p:nvPr/>
        </p:nvSpPr>
        <p:spPr bwMode="auto">
          <a:xfrm>
            <a:off x="35496" y="371440"/>
            <a:ext cx="7272808" cy="400110"/>
          </a:xfrm>
          <a:prstGeom prst="rect">
            <a:avLst/>
          </a:prstGeom>
          <a:solidFill>
            <a:srgbClr val="C00000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all" normalizeH="0" dirty="0" smtClean="0">
                <a:ln>
                  <a:noFill/>
                </a:ln>
                <a:solidFill>
                  <a:schemeClr val="bg1"/>
                </a:solidFill>
                <a:effectLst/>
                <a:latin typeface="Century Gothic" pitchFamily="34" charset="0"/>
                <a:cs typeface="Times New Roman" pitchFamily="18" charset="0"/>
              </a:rPr>
              <a:t>До 1 марта –  индивидуальные </a:t>
            </a:r>
            <a:r>
              <a:rPr lang="ru-RU" sz="2000" b="1" dirty="0" smtClean="0">
                <a:solidFill>
                  <a:schemeClr val="bg1"/>
                </a:solidFill>
                <a:latin typeface="Century Gothic" pitchFamily="34" charset="0"/>
                <a:cs typeface="Times New Roman" pitchFamily="18" charset="0"/>
              </a:rPr>
              <a:t>СВЕРКИ ПО ЕНС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Century Gothic" pitchFamily="34" charset="0"/>
              <a:cs typeface="Arial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35496" y="915566"/>
            <a:ext cx="9108504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latin typeface="Century Gothic" pitchFamily="34" charset="0"/>
                <a:cs typeface="Arial" pitchFamily="34" charset="0"/>
              </a:rPr>
              <a:t>Инспекции </a:t>
            </a:r>
            <a:r>
              <a:rPr lang="ru-RU" sz="2400" b="1" dirty="0" smtClean="0">
                <a:solidFill>
                  <a:srgbClr val="C00000"/>
                </a:solidFill>
                <a:latin typeface="Century Gothic" pitchFamily="34" charset="0"/>
                <a:cs typeface="Arial" pitchFamily="34" charset="0"/>
              </a:rPr>
              <a:t>не должны взыскивать </a:t>
            </a:r>
            <a:r>
              <a:rPr lang="ru-RU" sz="2400" dirty="0" smtClean="0">
                <a:latin typeface="Century Gothic" pitchFamily="34" charset="0"/>
                <a:cs typeface="Arial" pitchFamily="34" charset="0"/>
              </a:rPr>
              <a:t>отрицательное сальдо единого налогового счета, в т.ч. пени. </a:t>
            </a:r>
            <a:endParaRPr lang="en-US" sz="2400" dirty="0" smtClean="0">
              <a:latin typeface="Century Gothic" pitchFamily="34" charset="0"/>
              <a:cs typeface="Arial" pitchFamily="34" charset="0"/>
            </a:endParaRPr>
          </a:p>
          <a:p>
            <a:endParaRPr lang="en-US" sz="2400" dirty="0" smtClean="0">
              <a:latin typeface="Century Gothic" pitchFamily="34" charset="0"/>
              <a:cs typeface="Arial" pitchFamily="34" charset="0"/>
            </a:endParaRPr>
          </a:p>
          <a:p>
            <a:r>
              <a:rPr lang="ru-RU" sz="2400" i="1" dirty="0" smtClean="0">
                <a:latin typeface="Century Gothic" pitchFamily="34" charset="0"/>
                <a:cs typeface="Arial" pitchFamily="34" charset="0"/>
              </a:rPr>
              <a:t>Мера распространяется на лиц, допустивших ошибки при оплате своих налоговых обязательств за отчетные периоды до 2023г. </a:t>
            </a:r>
          </a:p>
          <a:p>
            <a:endParaRPr lang="ru-RU" sz="2400" dirty="0" smtClean="0">
              <a:latin typeface="Century Gothic" pitchFamily="34" charset="0"/>
              <a:cs typeface="Arial" pitchFamily="34" charset="0"/>
            </a:endParaRPr>
          </a:p>
          <a:p>
            <a:r>
              <a:rPr lang="ru-RU" sz="2400" dirty="0" smtClean="0">
                <a:latin typeface="Century Gothic" pitchFamily="34" charset="0"/>
                <a:cs typeface="Arial" pitchFamily="34" charset="0"/>
              </a:rPr>
              <a:t>Запрет будет действовать до тех пор, пока не запустят централизованные процессы формирования пользовательских заданий о направлении требований. </a:t>
            </a:r>
          </a:p>
          <a:p>
            <a:endParaRPr lang="ru-RU" sz="2400" dirty="0" smtClean="0">
              <a:latin typeface="Century Gothic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0" y="0"/>
            <a:ext cx="9144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cap="all" dirty="0" smtClean="0">
                <a:solidFill>
                  <a:srgbClr val="C00000"/>
                </a:solidFill>
                <a:latin typeface="Century Gothic" pitchFamily="34" charset="0"/>
              </a:rPr>
              <a:t>Письмо от 26 января 2023 </a:t>
            </a:r>
            <a:r>
              <a:rPr lang="ru-RU" sz="2000" b="1" cap="all" dirty="0">
                <a:solidFill>
                  <a:srgbClr val="C00000"/>
                </a:solidFill>
                <a:latin typeface="Century Gothic" pitchFamily="34" charset="0"/>
              </a:rPr>
              <a:t>года № ЕД-26-8/2@  </a:t>
            </a:r>
            <a:endParaRPr lang="ru-RU" sz="2000" b="1" cap="all" dirty="0" smtClean="0">
              <a:solidFill>
                <a:srgbClr val="C00000"/>
              </a:solidFill>
              <a:latin typeface="Century Gothic" pitchFamily="34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0" y="1327284"/>
            <a:ext cx="9108504" cy="38164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latin typeface="Century Gothic" pitchFamily="34" charset="0"/>
                <a:cs typeface="Arial" pitchFamily="34" charset="0"/>
              </a:rPr>
              <a:t>Инспекции </a:t>
            </a:r>
            <a:r>
              <a:rPr lang="ru-RU" sz="2400" b="1" dirty="0" smtClean="0">
                <a:solidFill>
                  <a:srgbClr val="C00000"/>
                </a:solidFill>
                <a:latin typeface="Century Gothic" pitchFamily="34" charset="0"/>
                <a:cs typeface="Arial" pitchFamily="34" charset="0"/>
              </a:rPr>
              <a:t>не должны штрафовать</a:t>
            </a:r>
            <a:r>
              <a:rPr lang="ru-RU" sz="2400" dirty="0" smtClean="0">
                <a:latin typeface="Century Gothic" pitchFamily="34" charset="0"/>
                <a:cs typeface="Arial" pitchFamily="34" charset="0"/>
              </a:rPr>
              <a:t>:</a:t>
            </a:r>
          </a:p>
          <a:p>
            <a:pPr>
              <a:buFont typeface="Wingdings" pitchFamily="2" charset="2"/>
              <a:buChar char="q"/>
            </a:pPr>
            <a:r>
              <a:rPr lang="ru-RU" sz="2400" dirty="0" smtClean="0">
                <a:latin typeface="Century Gothic" pitchFamily="34" charset="0"/>
                <a:cs typeface="Arial" pitchFamily="34" charset="0"/>
              </a:rPr>
              <a:t> за неподачу уведомления об исчисленных налогах и взносах, пока ФНС не разъяснит, когда наступает ответственность;</a:t>
            </a:r>
          </a:p>
          <a:p>
            <a:pPr>
              <a:buFont typeface="Wingdings" pitchFamily="2" charset="2"/>
              <a:buChar char="q"/>
            </a:pPr>
            <a:r>
              <a:rPr lang="ru-RU" sz="2400" dirty="0" smtClean="0">
                <a:latin typeface="Century Gothic" pitchFamily="34" charset="0"/>
                <a:cs typeface="Arial" pitchFamily="34" charset="0"/>
              </a:rPr>
              <a:t> за неуплату налогов и </a:t>
            </a:r>
            <a:r>
              <a:rPr lang="ru-RU" sz="2400" dirty="0" err="1" smtClean="0">
                <a:latin typeface="Century Gothic" pitchFamily="34" charset="0"/>
                <a:cs typeface="Arial" pitchFamily="34" charset="0"/>
              </a:rPr>
              <a:t>неудержание</a:t>
            </a:r>
            <a:r>
              <a:rPr lang="ru-RU" sz="2400" dirty="0" smtClean="0">
                <a:latin typeface="Century Gothic" pitchFamily="34" charset="0"/>
                <a:cs typeface="Arial" pitchFamily="34" charset="0"/>
              </a:rPr>
              <a:t> сумм налоговым агентом. </a:t>
            </a:r>
          </a:p>
          <a:p>
            <a:endParaRPr lang="en-US" sz="1100" b="1" dirty="0" smtClean="0">
              <a:solidFill>
                <a:srgbClr val="C00000"/>
              </a:solidFill>
              <a:latin typeface="Century Gothic" pitchFamily="34" charset="0"/>
              <a:cs typeface="Arial" pitchFamily="34" charset="0"/>
            </a:endParaRPr>
          </a:p>
          <a:p>
            <a:r>
              <a:rPr lang="ru-RU" sz="2400" b="1" dirty="0" smtClean="0">
                <a:solidFill>
                  <a:srgbClr val="C00000"/>
                </a:solidFill>
                <a:latin typeface="Century Gothic" pitchFamily="34" charset="0"/>
                <a:cs typeface="Arial" pitchFamily="34" charset="0"/>
              </a:rPr>
              <a:t>Исключение: </a:t>
            </a:r>
          </a:p>
          <a:p>
            <a:r>
              <a:rPr lang="ru-RU" sz="2000" dirty="0" smtClean="0">
                <a:solidFill>
                  <a:srgbClr val="C00000"/>
                </a:solidFill>
                <a:latin typeface="Century Gothic" pitchFamily="34" charset="0"/>
                <a:cs typeface="Arial" pitchFamily="34" charset="0"/>
              </a:rPr>
              <a:t>Ситуации, когда по результатам проверок выявили занижение налоговой базы или базы по взносам либо иной неверный расчет налога, сбора, взносов.</a:t>
            </a:r>
            <a:endParaRPr lang="ru-RU" dirty="0" smtClean="0">
              <a:solidFill>
                <a:srgbClr val="C00000"/>
              </a:solidFill>
              <a:latin typeface="Century Gothic" pitchFamily="34" charset="0"/>
              <a:cs typeface="Arial" pitchFamily="34" charset="0"/>
            </a:endParaRPr>
          </a:p>
        </p:txBody>
      </p:sp>
      <p:sp>
        <p:nvSpPr>
          <p:cNvPr id="15" name="Rectangle 1"/>
          <p:cNvSpPr>
            <a:spLocks noChangeArrowheads="1"/>
          </p:cNvSpPr>
          <p:nvPr/>
        </p:nvSpPr>
        <p:spPr bwMode="auto">
          <a:xfrm>
            <a:off x="72008" y="339502"/>
            <a:ext cx="8892480" cy="1015663"/>
          </a:xfrm>
          <a:prstGeom prst="rect">
            <a:avLst/>
          </a:prstGeom>
          <a:solidFill>
            <a:srgbClr val="C00000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all" normalizeH="0" dirty="0" smtClean="0">
                <a:ln>
                  <a:noFill/>
                </a:ln>
                <a:solidFill>
                  <a:schemeClr val="bg1"/>
                </a:solidFill>
                <a:effectLst/>
                <a:latin typeface="Century Gothic" pitchFamily="34" charset="0"/>
                <a:cs typeface="Times New Roman" pitchFamily="18" charset="0"/>
              </a:rPr>
              <a:t>До 1 мая и до окончания декларационной кампании 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all" normalizeH="0" dirty="0" smtClean="0">
                <a:ln>
                  <a:noFill/>
                </a:ln>
                <a:solidFill>
                  <a:schemeClr val="bg1"/>
                </a:solidFill>
                <a:effectLst/>
                <a:latin typeface="Century Gothic" pitchFamily="34" charset="0"/>
                <a:cs typeface="Times New Roman" pitchFamily="18" charset="0"/>
              </a:rPr>
              <a:t>по итогам 2022 года, </a:t>
            </a:r>
            <a:r>
              <a:rPr kumimoji="0" lang="ru-RU" sz="2000" b="1" i="0" u="none" strike="noStrike" normalizeH="0" dirty="0" smtClean="0">
                <a:ln>
                  <a:noFill/>
                </a:ln>
                <a:solidFill>
                  <a:schemeClr val="bg1"/>
                </a:solidFill>
                <a:effectLst/>
                <a:latin typeface="Century Gothic" pitchFamily="34" charset="0"/>
                <a:cs typeface="Times New Roman" pitchFamily="18" charset="0"/>
              </a:rPr>
              <a:t>когда сформируется окончательное сальдо </a:t>
            </a:r>
            <a:r>
              <a:rPr lang="ru-RU" sz="2000" b="1" dirty="0" smtClean="0">
                <a:solidFill>
                  <a:schemeClr val="bg1"/>
                </a:solidFill>
                <a:latin typeface="Century Gothic" pitchFamily="34" charset="0"/>
                <a:cs typeface="Times New Roman" pitchFamily="18" charset="0"/>
              </a:rPr>
              <a:t>ЕНС</a:t>
            </a:r>
            <a:r>
              <a:rPr kumimoji="0" lang="ru-RU" sz="2000" b="1" i="0" u="none" strike="noStrike" normalizeH="0" dirty="0" smtClean="0">
                <a:ln>
                  <a:noFill/>
                </a:ln>
                <a:solidFill>
                  <a:schemeClr val="bg1"/>
                </a:solidFill>
                <a:effectLst/>
                <a:latin typeface="Century Gothic" pitchFamily="34" charset="0"/>
                <a:cs typeface="Times New Roman" pitchFamily="18" charset="0"/>
              </a:rPr>
              <a:t> </a:t>
            </a:r>
            <a:endParaRPr kumimoji="0" lang="ru-RU" sz="2000" b="0" i="0" u="none" strike="noStrike" normalizeH="0" dirty="0" smtClean="0">
              <a:ln>
                <a:noFill/>
              </a:ln>
              <a:solidFill>
                <a:schemeClr val="bg1"/>
              </a:solidFill>
              <a:effectLst/>
              <a:latin typeface="Century Gothic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0" y="0"/>
            <a:ext cx="9144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cap="all" dirty="0" smtClean="0">
                <a:solidFill>
                  <a:srgbClr val="C00000"/>
                </a:solidFill>
                <a:latin typeface="Century Gothic" pitchFamily="34" charset="0"/>
              </a:rPr>
              <a:t>Изменение сроков уплаты и представления декларации  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35496" y="339502"/>
            <a:ext cx="5062604" cy="369332"/>
          </a:xfrm>
          <a:prstGeom prst="rect">
            <a:avLst/>
          </a:prstGeom>
          <a:solidFill>
            <a:srgbClr val="C00000"/>
          </a:solidFill>
        </p:spPr>
        <p:txBody>
          <a:bodyPr wrap="none">
            <a:spAutoFit/>
          </a:bodyPr>
          <a:lstStyle/>
          <a:p>
            <a:r>
              <a:rPr lang="ru-RU" b="1" dirty="0" smtClean="0">
                <a:solidFill>
                  <a:schemeClr val="bg1"/>
                </a:solidFill>
                <a:latin typeface="Century Gothic" pitchFamily="34" charset="0"/>
              </a:rPr>
              <a:t>Единый </a:t>
            </a:r>
            <a:r>
              <a:rPr lang="ru-RU" b="1" dirty="0">
                <a:solidFill>
                  <a:schemeClr val="bg1"/>
                </a:solidFill>
                <a:latin typeface="Century Gothic" pitchFamily="34" charset="0"/>
              </a:rPr>
              <a:t>срок </a:t>
            </a:r>
            <a:r>
              <a:rPr lang="ru-RU" b="1" dirty="0" smtClean="0">
                <a:solidFill>
                  <a:schemeClr val="bg1"/>
                </a:solidFill>
                <a:latin typeface="Century Gothic" pitchFamily="34" charset="0"/>
              </a:rPr>
              <a:t>уплаты – 28-е </a:t>
            </a:r>
            <a:r>
              <a:rPr lang="ru-RU" b="1" dirty="0">
                <a:solidFill>
                  <a:schemeClr val="bg1"/>
                </a:solidFill>
                <a:latin typeface="Century Gothic" pitchFamily="34" charset="0"/>
              </a:rPr>
              <a:t>число месяца</a:t>
            </a:r>
          </a:p>
        </p:txBody>
      </p:sp>
      <p:pic>
        <p:nvPicPr>
          <p:cNvPr id="12289" name="Picture 1"/>
          <p:cNvPicPr>
            <a:picLocks noChangeAspect="1" noChangeArrowheads="1"/>
          </p:cNvPicPr>
          <p:nvPr/>
        </p:nvPicPr>
        <p:blipFill>
          <a:blip r:embed="rId3" cstate="print"/>
          <a:srcRect l="4425" t="28050" r="26472" b="10001"/>
          <a:stretch>
            <a:fillRect/>
          </a:stretch>
        </p:blipFill>
        <p:spPr bwMode="auto">
          <a:xfrm>
            <a:off x="35496" y="771550"/>
            <a:ext cx="9108504" cy="42484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0" y="0"/>
            <a:ext cx="9144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cap="all" dirty="0" err="1" smtClean="0">
                <a:solidFill>
                  <a:srgbClr val="C00000"/>
                </a:solidFill>
                <a:latin typeface="Century Gothic" pitchFamily="34" charset="0"/>
              </a:rPr>
              <a:t>Ндфл</a:t>
            </a:r>
            <a:r>
              <a:rPr lang="ru-RU" sz="2000" b="1" cap="all" dirty="0" smtClean="0">
                <a:solidFill>
                  <a:srgbClr val="C00000"/>
                </a:solidFill>
                <a:latin typeface="Century Gothic" pitchFamily="34" charset="0"/>
              </a:rPr>
              <a:t>: Изменение сроков уплаты 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611560" y="525909"/>
            <a:ext cx="853244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b="1" dirty="0" smtClean="0">
                <a:latin typeface="Century Gothic" pitchFamily="34" charset="0"/>
              </a:rPr>
              <a:t>Однократный срок уплаты - </a:t>
            </a:r>
            <a:r>
              <a:rPr kumimoji="0" lang="ru-RU" sz="2400" b="1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entury Gothic" pitchFamily="34" charset="0"/>
                <a:ea typeface="Times New Roman" pitchFamily="18" charset="0"/>
                <a:cs typeface="Arial" pitchFamily="34" charset="0"/>
              </a:rPr>
              <a:t>не позднее 28-го числа</a:t>
            </a:r>
          </a:p>
        </p:txBody>
      </p:sp>
      <p:pic>
        <p:nvPicPr>
          <p:cNvPr id="6" name="Picture 3" descr="E:\151677281961f77ecbc745e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 l="38100" t="4802" r="37567"/>
          <a:stretch>
            <a:fillRect/>
          </a:stretch>
        </p:blipFill>
        <p:spPr bwMode="auto">
          <a:xfrm>
            <a:off x="-36512" y="339502"/>
            <a:ext cx="648072" cy="1427484"/>
          </a:xfrm>
          <a:prstGeom prst="rect">
            <a:avLst/>
          </a:prstGeom>
          <a:noFill/>
        </p:spPr>
      </p:pic>
      <p:sp>
        <p:nvSpPr>
          <p:cNvPr id="7" name="Rectangle 1"/>
          <p:cNvSpPr>
            <a:spLocks noChangeArrowheads="1"/>
          </p:cNvSpPr>
          <p:nvPr/>
        </p:nvSpPr>
        <p:spPr bwMode="auto">
          <a:xfrm>
            <a:off x="35496" y="1748304"/>
            <a:ext cx="2016224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342900" algn="l"/>
              </a:tabLst>
            </a:pPr>
            <a:r>
              <a:rPr lang="ru-RU" sz="2400" dirty="0" smtClean="0">
                <a:latin typeface="Century Gothic" pitchFamily="34" charset="0"/>
                <a:ea typeface="Times New Roman" pitchFamily="18" charset="0"/>
                <a:cs typeface="Arial" pitchFamily="34" charset="0"/>
              </a:rPr>
              <a:t>с 1 по 22 января </a:t>
            </a:r>
            <a:endParaRPr kumimoji="0" lang="ru-RU" sz="2400" i="0" u="none" strike="noStrike" cap="none" normalizeH="0" baseline="0" dirty="0" smtClean="0">
              <a:ln>
                <a:noFill/>
              </a:ln>
              <a:effectLst/>
              <a:latin typeface="Century Gothic" pitchFamily="34" charset="0"/>
              <a:cs typeface="Arial" pitchFamily="34" charset="0"/>
            </a:endParaRPr>
          </a:p>
        </p:txBody>
      </p:sp>
      <p:sp>
        <p:nvSpPr>
          <p:cNvPr id="10" name="Rectangle 1"/>
          <p:cNvSpPr>
            <a:spLocks noChangeArrowheads="1"/>
          </p:cNvSpPr>
          <p:nvPr/>
        </p:nvSpPr>
        <p:spPr bwMode="auto">
          <a:xfrm>
            <a:off x="2483768" y="1434138"/>
            <a:ext cx="3096344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342900" algn="l"/>
              </a:tabLst>
            </a:pPr>
            <a:r>
              <a:rPr lang="ru-RU" sz="2400" dirty="0" smtClean="0">
                <a:latin typeface="Century Gothic" pitchFamily="34" charset="0"/>
                <a:ea typeface="Times New Roman" pitchFamily="18" charset="0"/>
                <a:cs typeface="Arial" pitchFamily="34" charset="0"/>
              </a:rPr>
              <a:t>с 23-го числа прошлого месяца по 22-е число текущего месяца</a:t>
            </a:r>
            <a:endParaRPr kumimoji="0" lang="ru-RU" sz="2400" i="0" u="none" strike="noStrike" cap="none" normalizeH="0" baseline="0" dirty="0" smtClean="0">
              <a:ln>
                <a:noFill/>
              </a:ln>
              <a:effectLst/>
              <a:latin typeface="Century Gothic" pitchFamily="34" charset="0"/>
              <a:cs typeface="Arial" pitchFamily="34" charset="0"/>
            </a:endParaRPr>
          </a:p>
        </p:txBody>
      </p:sp>
      <p:sp>
        <p:nvSpPr>
          <p:cNvPr id="11" name="Rectangle 1"/>
          <p:cNvSpPr>
            <a:spLocks noChangeArrowheads="1"/>
          </p:cNvSpPr>
          <p:nvPr/>
        </p:nvSpPr>
        <p:spPr bwMode="auto">
          <a:xfrm>
            <a:off x="5904656" y="987574"/>
            <a:ext cx="3131840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342900" algn="l"/>
              </a:tabLst>
            </a:pPr>
            <a:r>
              <a:rPr lang="ru-RU" sz="2400" dirty="0" smtClean="0">
                <a:latin typeface="Century Gothic" pitchFamily="34" charset="0"/>
                <a:ea typeface="Times New Roman" pitchFamily="18" charset="0"/>
                <a:cs typeface="Arial" pitchFamily="34" charset="0"/>
              </a:rPr>
              <a:t>с 23-го числа прошлого месяца по 22-е число текущего месяца</a:t>
            </a:r>
            <a:endParaRPr kumimoji="0" lang="ru-RU" sz="2400" i="0" u="none" strike="noStrike" cap="none" normalizeH="0" baseline="0" dirty="0" smtClean="0">
              <a:ln>
                <a:noFill/>
              </a:ln>
              <a:effectLst/>
              <a:latin typeface="Century Gothic" pitchFamily="34" charset="0"/>
              <a:cs typeface="Arial" pitchFamily="34" charset="0"/>
            </a:endParaRPr>
          </a:p>
        </p:txBody>
      </p:sp>
      <p:sp>
        <p:nvSpPr>
          <p:cNvPr id="12" name="Rectangle 1"/>
          <p:cNvSpPr>
            <a:spLocks noChangeArrowheads="1"/>
          </p:cNvSpPr>
          <p:nvPr/>
        </p:nvSpPr>
        <p:spPr bwMode="auto">
          <a:xfrm>
            <a:off x="179512" y="3478237"/>
            <a:ext cx="1728192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342900" algn="l"/>
              </a:tabLst>
            </a:pPr>
            <a:r>
              <a:rPr kumimoji="0" lang="ru-RU" sz="2400" b="1" i="0" u="none" strike="noStrike" cap="all" normalizeH="0" dirty="0" smtClean="0">
                <a:ln>
                  <a:noFill/>
                </a:ln>
                <a:solidFill>
                  <a:srgbClr val="0070C0"/>
                </a:solidFill>
                <a:effectLst/>
                <a:latin typeface="Century Gothic" pitchFamily="34" charset="0"/>
                <a:ea typeface="Times New Roman" pitchFamily="18" charset="0"/>
                <a:cs typeface="Arial" pitchFamily="34" charset="0"/>
              </a:rPr>
              <a:t>январь</a:t>
            </a:r>
            <a:endParaRPr kumimoji="0" lang="ru-RU" sz="2400" i="0" u="none" strike="noStrike" cap="all" normalizeH="0" dirty="0" smtClean="0">
              <a:ln>
                <a:noFill/>
              </a:ln>
              <a:effectLst/>
              <a:latin typeface="Century Gothic" pitchFamily="34" charset="0"/>
              <a:cs typeface="Arial" pitchFamily="34" charset="0"/>
            </a:endParaRPr>
          </a:p>
        </p:txBody>
      </p:sp>
      <p:cxnSp>
        <p:nvCxnSpPr>
          <p:cNvPr id="14" name="Прямая со стрелкой 13"/>
          <p:cNvCxnSpPr/>
          <p:nvPr/>
        </p:nvCxnSpPr>
        <p:spPr>
          <a:xfrm>
            <a:off x="539552" y="3435846"/>
            <a:ext cx="8280920" cy="0"/>
          </a:xfrm>
          <a:prstGeom prst="straightConnector1">
            <a:avLst/>
          </a:prstGeom>
          <a:ln w="444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Rectangle 1"/>
          <p:cNvSpPr>
            <a:spLocks noChangeArrowheads="1"/>
          </p:cNvSpPr>
          <p:nvPr/>
        </p:nvSpPr>
        <p:spPr bwMode="auto">
          <a:xfrm>
            <a:off x="2483768" y="3478237"/>
            <a:ext cx="313184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342900" algn="l"/>
              </a:tabLst>
            </a:pPr>
            <a:r>
              <a:rPr lang="ru-RU" sz="2400" b="1" cap="all" dirty="0" smtClean="0">
                <a:solidFill>
                  <a:srgbClr val="0070C0"/>
                </a:solidFill>
                <a:latin typeface="Century Gothic" pitchFamily="34" charset="0"/>
                <a:ea typeface="Times New Roman" pitchFamily="18" charset="0"/>
                <a:cs typeface="Arial" pitchFamily="34" charset="0"/>
              </a:rPr>
              <a:t>Февраль-ноябрь</a:t>
            </a:r>
            <a:endParaRPr kumimoji="0" lang="ru-RU" sz="2400" i="0" u="none" strike="noStrike" cap="all" normalizeH="0" dirty="0" smtClean="0">
              <a:ln>
                <a:noFill/>
              </a:ln>
              <a:effectLst/>
              <a:latin typeface="Century Gothic" pitchFamily="34" charset="0"/>
              <a:cs typeface="Arial" pitchFamily="34" charset="0"/>
            </a:endParaRPr>
          </a:p>
        </p:txBody>
      </p:sp>
      <p:sp>
        <p:nvSpPr>
          <p:cNvPr id="17" name="Rectangle 1"/>
          <p:cNvSpPr>
            <a:spLocks noChangeArrowheads="1"/>
          </p:cNvSpPr>
          <p:nvPr/>
        </p:nvSpPr>
        <p:spPr bwMode="auto">
          <a:xfrm>
            <a:off x="6804248" y="3435846"/>
            <a:ext cx="1619672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342900" algn="l"/>
              </a:tabLst>
            </a:pPr>
            <a:r>
              <a:rPr kumimoji="0" lang="ru-RU" sz="2400" b="1" i="0" u="none" strike="noStrike" cap="all" normalizeH="0" dirty="0" smtClean="0">
                <a:ln>
                  <a:noFill/>
                </a:ln>
                <a:solidFill>
                  <a:srgbClr val="0070C0"/>
                </a:solidFill>
                <a:effectLst/>
                <a:latin typeface="Century Gothic" pitchFamily="34" charset="0"/>
                <a:ea typeface="Times New Roman" pitchFamily="18" charset="0"/>
                <a:cs typeface="Arial" pitchFamily="34" charset="0"/>
              </a:rPr>
              <a:t>декабрь</a:t>
            </a:r>
            <a:endParaRPr kumimoji="0" lang="ru-RU" sz="2400" i="0" u="none" strike="noStrike" cap="all" normalizeH="0" dirty="0" smtClean="0">
              <a:ln>
                <a:noFill/>
              </a:ln>
              <a:effectLst/>
              <a:latin typeface="Century Gothic" pitchFamily="34" charset="0"/>
              <a:cs typeface="Arial" pitchFamily="34" charset="0"/>
            </a:endParaRPr>
          </a:p>
        </p:txBody>
      </p:sp>
      <p:sp>
        <p:nvSpPr>
          <p:cNvPr id="19" name="Rectangle 1"/>
          <p:cNvSpPr>
            <a:spLocks noChangeArrowheads="1"/>
          </p:cNvSpPr>
          <p:nvPr/>
        </p:nvSpPr>
        <p:spPr bwMode="auto">
          <a:xfrm>
            <a:off x="5904656" y="2974181"/>
            <a:ext cx="313184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342900" algn="l"/>
              </a:tabLst>
            </a:pPr>
            <a:r>
              <a:rPr lang="ru-RU" sz="2400" dirty="0" smtClean="0">
                <a:latin typeface="Century Gothic" pitchFamily="34" charset="0"/>
                <a:ea typeface="Times New Roman" pitchFamily="18" charset="0"/>
                <a:cs typeface="Arial" pitchFamily="34" charset="0"/>
              </a:rPr>
              <a:t>с 23 по 31 декабря</a:t>
            </a:r>
            <a:endParaRPr kumimoji="0" lang="ru-RU" sz="2400" i="0" u="none" strike="noStrike" cap="none" normalizeH="0" baseline="0" dirty="0" smtClean="0">
              <a:ln>
                <a:noFill/>
              </a:ln>
              <a:effectLst/>
              <a:latin typeface="Century Gothic" pitchFamily="34" charset="0"/>
              <a:cs typeface="Arial" pitchFamily="34" charset="0"/>
            </a:endParaRPr>
          </a:p>
        </p:txBody>
      </p:sp>
      <p:sp>
        <p:nvSpPr>
          <p:cNvPr id="21" name="Rectangle 1"/>
          <p:cNvSpPr>
            <a:spLocks noChangeArrowheads="1"/>
          </p:cNvSpPr>
          <p:nvPr/>
        </p:nvSpPr>
        <p:spPr bwMode="auto">
          <a:xfrm>
            <a:off x="5940152" y="2268912"/>
            <a:ext cx="3131840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342900" algn="l"/>
              </a:tabLst>
            </a:pPr>
            <a:r>
              <a:rPr lang="ru-RU" sz="5400" b="1" dirty="0" smtClean="0">
                <a:latin typeface="Century Gothic" pitchFamily="34" charset="0"/>
                <a:ea typeface="Times New Roman" pitchFamily="18" charset="0"/>
                <a:cs typeface="Arial" pitchFamily="34" charset="0"/>
              </a:rPr>
              <a:t>+</a:t>
            </a:r>
            <a:endParaRPr kumimoji="0" lang="ru-RU" sz="5400" b="1" i="0" u="none" strike="noStrike" cap="none" normalizeH="0" baseline="0" dirty="0" smtClean="0">
              <a:ln>
                <a:noFill/>
              </a:ln>
              <a:effectLst/>
              <a:latin typeface="Century Gothic" pitchFamily="34" charset="0"/>
              <a:cs typeface="Arial" pitchFamily="34" charset="0"/>
            </a:endParaRPr>
          </a:p>
        </p:txBody>
      </p:sp>
      <p:cxnSp>
        <p:nvCxnSpPr>
          <p:cNvPr id="23" name="Прямая соединительная линия 22"/>
          <p:cNvCxnSpPr/>
          <p:nvPr/>
        </p:nvCxnSpPr>
        <p:spPr>
          <a:xfrm>
            <a:off x="2195736" y="1131590"/>
            <a:ext cx="0" cy="273630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единительная линия 24"/>
          <p:cNvCxnSpPr/>
          <p:nvPr/>
        </p:nvCxnSpPr>
        <p:spPr>
          <a:xfrm>
            <a:off x="5796136" y="1131590"/>
            <a:ext cx="0" cy="273630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Прямоугольник 25"/>
          <p:cNvSpPr/>
          <p:nvPr/>
        </p:nvSpPr>
        <p:spPr>
          <a:xfrm>
            <a:off x="1691680" y="4299942"/>
            <a:ext cx="460851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i="1" dirty="0" smtClean="0">
                <a:latin typeface="Century Gothic" pitchFamily="34" charset="0"/>
              </a:rPr>
              <a:t>последний день месяца, </a:t>
            </a:r>
          </a:p>
          <a:p>
            <a:pPr algn="ctr"/>
            <a:r>
              <a:rPr lang="ru-RU" sz="2000" b="1" i="1" dirty="0" smtClean="0">
                <a:latin typeface="Century Gothic" pitchFamily="34" charset="0"/>
              </a:rPr>
              <a:t>за который был начислен доход</a:t>
            </a:r>
          </a:p>
        </p:txBody>
      </p:sp>
      <p:sp>
        <p:nvSpPr>
          <p:cNvPr id="18" name="Прямоугольник 17"/>
          <p:cNvSpPr/>
          <p:nvPr/>
        </p:nvSpPr>
        <p:spPr>
          <a:xfrm>
            <a:off x="6552728" y="4371950"/>
            <a:ext cx="255577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i="1" dirty="0" smtClean="0">
                <a:solidFill>
                  <a:srgbClr val="C00000"/>
                </a:solidFill>
                <a:latin typeface="Century Gothic" pitchFamily="34" charset="0"/>
              </a:rPr>
              <a:t>день выплаты дохода</a:t>
            </a:r>
          </a:p>
        </p:txBody>
      </p:sp>
      <p:sp>
        <p:nvSpPr>
          <p:cNvPr id="20" name="Стрелка вправо 19"/>
          <p:cNvSpPr/>
          <p:nvPr/>
        </p:nvSpPr>
        <p:spPr>
          <a:xfrm>
            <a:off x="6156176" y="4587974"/>
            <a:ext cx="648072" cy="432048"/>
          </a:xfrm>
          <a:prstGeom prst="rightArrow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22" name="Прямая соединительная линия 21"/>
          <p:cNvCxnSpPr/>
          <p:nvPr/>
        </p:nvCxnSpPr>
        <p:spPr>
          <a:xfrm>
            <a:off x="2915816" y="4392488"/>
            <a:ext cx="2304256" cy="576064"/>
          </a:xfrm>
          <a:prstGeom prst="line">
            <a:avLst/>
          </a:prstGeom>
          <a:ln w="2222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единительная линия 23"/>
          <p:cNvCxnSpPr/>
          <p:nvPr/>
        </p:nvCxnSpPr>
        <p:spPr>
          <a:xfrm flipV="1">
            <a:off x="2915816" y="4392488"/>
            <a:ext cx="2232248" cy="627534"/>
          </a:xfrm>
          <a:prstGeom prst="line">
            <a:avLst/>
          </a:prstGeom>
          <a:ln w="2222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Прямоугольник 26"/>
          <p:cNvSpPr/>
          <p:nvPr/>
        </p:nvSpPr>
        <p:spPr>
          <a:xfrm>
            <a:off x="35496" y="3939902"/>
            <a:ext cx="9036496" cy="369332"/>
          </a:xfrm>
          <a:prstGeom prst="rect">
            <a:avLst/>
          </a:prstGeom>
          <a:solidFill>
            <a:srgbClr val="C00000"/>
          </a:solidFill>
        </p:spPr>
        <p:txBody>
          <a:bodyPr wrap="square">
            <a:spAutoFit/>
          </a:bodyPr>
          <a:lstStyle/>
          <a:p>
            <a:r>
              <a:rPr lang="ru-RU" b="1" i="1" dirty="0" smtClean="0">
                <a:solidFill>
                  <a:schemeClr val="bg1"/>
                </a:solidFill>
                <a:latin typeface="Century Gothic" pitchFamily="34" charset="0"/>
              </a:rPr>
              <a:t>дата фактического получения заработной платы для исчисления НДФЛ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28" name="Прямоугольник 27"/>
          <p:cNvSpPr/>
          <p:nvPr/>
        </p:nvSpPr>
        <p:spPr>
          <a:xfrm>
            <a:off x="0" y="4299942"/>
            <a:ext cx="212372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i="1" dirty="0" smtClean="0">
                <a:solidFill>
                  <a:srgbClr val="C00000"/>
                </a:solidFill>
                <a:latin typeface="Century Gothic" pitchFamily="34" charset="0"/>
                <a:cs typeface="Arial" pitchFamily="34" charset="0"/>
              </a:rPr>
              <a:t>п.2 ст. 223 НК РФ</a:t>
            </a:r>
          </a:p>
          <a:p>
            <a:r>
              <a:rPr lang="ru-RU" b="1" i="1" u="sng" dirty="0" smtClean="0">
                <a:solidFill>
                  <a:srgbClr val="C00000"/>
                </a:solidFill>
                <a:latin typeface="Century Gothic" pitchFamily="34" charset="0"/>
                <a:cs typeface="Arial" pitchFamily="34" charset="0"/>
              </a:rPr>
              <a:t>утрачивает силу</a:t>
            </a:r>
          </a:p>
        </p:txBody>
      </p:sp>
    </p:spTree>
    <p:extLst>
      <p:ext uri="{BB962C8B-B14F-4D97-AF65-F5344CB8AC3E}">
        <p14:creationId xmlns="" xmlns:p14="http://schemas.microsoft.com/office/powerpoint/2010/main" val="1420023802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1892</TotalTime>
  <Words>1313</Words>
  <Application>Microsoft Office PowerPoint</Application>
  <PresentationFormat>Экран (16:9)</PresentationFormat>
  <Paragraphs>178</Paragraphs>
  <Slides>15</Slides>
  <Notes>5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Малюк</dc:creator>
  <cp:lastModifiedBy>Малюк</cp:lastModifiedBy>
  <cp:revision>1129</cp:revision>
  <dcterms:created xsi:type="dcterms:W3CDTF">2022-11-24T06:24:00Z</dcterms:created>
  <dcterms:modified xsi:type="dcterms:W3CDTF">2023-02-01T14:14:42Z</dcterms:modified>
</cp:coreProperties>
</file>